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61" r:id="rId3"/>
    <p:sldId id="257" r:id="rId4"/>
    <p:sldId id="266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7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5B8380-BA6D-4620-8FB4-BB493A541A28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27E8A2F-CB8B-4DFB-BF22-30E404A663F8}">
      <dgm:prSet/>
      <dgm:spPr/>
      <dgm:t>
        <a:bodyPr/>
        <a:lstStyle/>
        <a:p>
          <a:r>
            <a:rPr lang="en-US" dirty="0"/>
            <a:t>Let me see what you have and pick the best subset</a:t>
          </a:r>
        </a:p>
      </dgm:t>
    </dgm:pt>
    <dgm:pt modelId="{9F267AC9-9A87-4F53-9143-458099272072}" type="parTrans" cxnId="{ACEA3109-2FE4-40B3-BBDB-1FED5DEA7009}">
      <dgm:prSet/>
      <dgm:spPr/>
      <dgm:t>
        <a:bodyPr/>
        <a:lstStyle/>
        <a:p>
          <a:endParaRPr lang="en-US"/>
        </a:p>
      </dgm:t>
    </dgm:pt>
    <dgm:pt modelId="{B387C69C-01E9-4821-8483-BAF608F9EA58}" type="sibTrans" cxnId="{ACEA3109-2FE4-40B3-BBDB-1FED5DEA7009}">
      <dgm:prSet/>
      <dgm:spPr/>
      <dgm:t>
        <a:bodyPr/>
        <a:lstStyle/>
        <a:p>
          <a:endParaRPr lang="en-US"/>
        </a:p>
      </dgm:t>
    </dgm:pt>
    <dgm:pt modelId="{DA75A710-E79F-4206-9A8B-A4F6338AF2DA}">
      <dgm:prSet/>
      <dgm:spPr/>
      <dgm:t>
        <a:bodyPr/>
        <a:lstStyle/>
        <a:p>
          <a:r>
            <a:rPr lang="en-US" dirty="0"/>
            <a:t>Let me dismiss resorts that “aren’t me”</a:t>
          </a:r>
        </a:p>
      </dgm:t>
    </dgm:pt>
    <dgm:pt modelId="{C0729156-1148-4CF5-A222-F55771CA9D73}" type="parTrans" cxnId="{8F42DCE0-15BE-46BC-A059-2BCA2A750D4A}">
      <dgm:prSet/>
      <dgm:spPr/>
      <dgm:t>
        <a:bodyPr/>
        <a:lstStyle/>
        <a:p>
          <a:endParaRPr lang="en-US"/>
        </a:p>
      </dgm:t>
    </dgm:pt>
    <dgm:pt modelId="{8AB0B9DB-591F-4D03-9D13-794FEC186DE5}" type="sibTrans" cxnId="{8F42DCE0-15BE-46BC-A059-2BCA2A750D4A}">
      <dgm:prSet/>
      <dgm:spPr/>
      <dgm:t>
        <a:bodyPr/>
        <a:lstStyle/>
        <a:p>
          <a:endParaRPr lang="en-US"/>
        </a:p>
      </dgm:t>
    </dgm:pt>
    <dgm:pt modelId="{6A41C6CD-749C-48DD-AB21-815939B25328}">
      <dgm:prSet/>
      <dgm:spPr/>
      <dgm:t>
        <a:bodyPr/>
        <a:lstStyle/>
        <a:p>
          <a:r>
            <a:rPr lang="en-US" dirty="0"/>
            <a:t>I will do research, but not too much</a:t>
          </a:r>
        </a:p>
      </dgm:t>
    </dgm:pt>
    <dgm:pt modelId="{BA2B4494-99C6-48A8-920E-CBAEE9DEDE15}" type="parTrans" cxnId="{4AA6CE65-12AF-4365-8776-026F44E03992}">
      <dgm:prSet/>
      <dgm:spPr/>
      <dgm:t>
        <a:bodyPr/>
        <a:lstStyle/>
        <a:p>
          <a:endParaRPr lang="en-US"/>
        </a:p>
      </dgm:t>
    </dgm:pt>
    <dgm:pt modelId="{579B4587-6DB7-46FD-B39A-11A11DB5AC16}" type="sibTrans" cxnId="{4AA6CE65-12AF-4365-8776-026F44E03992}">
      <dgm:prSet/>
      <dgm:spPr/>
      <dgm:t>
        <a:bodyPr/>
        <a:lstStyle/>
        <a:p>
          <a:endParaRPr lang="en-US"/>
        </a:p>
      </dgm:t>
    </dgm:pt>
    <dgm:pt modelId="{00DCA5E9-D859-48BF-A948-80A7E938BF98}">
      <dgm:prSet/>
      <dgm:spPr/>
      <dgm:t>
        <a:bodyPr/>
        <a:lstStyle/>
        <a:p>
          <a:r>
            <a:rPr lang="en-US" dirty="0"/>
            <a:t>I want to believe I got the “best” resort for me</a:t>
          </a:r>
        </a:p>
      </dgm:t>
    </dgm:pt>
    <dgm:pt modelId="{BF3A787A-9373-4365-8D50-AF83A33BE2B5}" type="parTrans" cxnId="{9E4DE7F9-450A-4767-B3F1-3B60C9F4CB9A}">
      <dgm:prSet/>
      <dgm:spPr/>
      <dgm:t>
        <a:bodyPr/>
        <a:lstStyle/>
        <a:p>
          <a:endParaRPr lang="en-US"/>
        </a:p>
      </dgm:t>
    </dgm:pt>
    <dgm:pt modelId="{66389818-0862-40C8-9089-DF9D91B18D07}" type="sibTrans" cxnId="{9E4DE7F9-450A-4767-B3F1-3B60C9F4CB9A}">
      <dgm:prSet/>
      <dgm:spPr/>
      <dgm:t>
        <a:bodyPr/>
        <a:lstStyle/>
        <a:p>
          <a:endParaRPr lang="en-US"/>
        </a:p>
      </dgm:t>
    </dgm:pt>
    <dgm:pt modelId="{4D5026F1-4D0C-42DA-B6D5-D8627B727A1E}" type="pres">
      <dgm:prSet presAssocID="{075B8380-BA6D-4620-8FB4-BB493A541A28}" presName="diagram" presStyleCnt="0">
        <dgm:presLayoutVars>
          <dgm:dir/>
          <dgm:resizeHandles val="exact"/>
        </dgm:presLayoutVars>
      </dgm:prSet>
      <dgm:spPr/>
    </dgm:pt>
    <dgm:pt modelId="{36E0AE3F-6561-4567-BB4D-E3DBED654B68}" type="pres">
      <dgm:prSet presAssocID="{127E8A2F-CB8B-4DFB-BF22-30E404A663F8}" presName="arrow" presStyleLbl="node1" presStyleIdx="0" presStyleCnt="4">
        <dgm:presLayoutVars>
          <dgm:bulletEnabled val="1"/>
        </dgm:presLayoutVars>
      </dgm:prSet>
      <dgm:spPr/>
    </dgm:pt>
    <dgm:pt modelId="{8AE8952F-CA18-4EDD-AF23-649D69A14A49}" type="pres">
      <dgm:prSet presAssocID="{DA75A710-E79F-4206-9A8B-A4F6338AF2DA}" presName="arrow" presStyleLbl="node1" presStyleIdx="1" presStyleCnt="4">
        <dgm:presLayoutVars>
          <dgm:bulletEnabled val="1"/>
        </dgm:presLayoutVars>
      </dgm:prSet>
      <dgm:spPr/>
    </dgm:pt>
    <dgm:pt modelId="{BE3934F5-5217-4689-BE66-328A69CFEADD}" type="pres">
      <dgm:prSet presAssocID="{6A41C6CD-749C-48DD-AB21-815939B25328}" presName="arrow" presStyleLbl="node1" presStyleIdx="2" presStyleCnt="4">
        <dgm:presLayoutVars>
          <dgm:bulletEnabled val="1"/>
        </dgm:presLayoutVars>
      </dgm:prSet>
      <dgm:spPr/>
    </dgm:pt>
    <dgm:pt modelId="{1052C830-B725-4751-B4FA-237240129FC1}" type="pres">
      <dgm:prSet presAssocID="{00DCA5E9-D859-48BF-A948-80A7E938BF98}" presName="arrow" presStyleLbl="node1" presStyleIdx="3" presStyleCnt="4">
        <dgm:presLayoutVars>
          <dgm:bulletEnabled val="1"/>
        </dgm:presLayoutVars>
      </dgm:prSet>
      <dgm:spPr/>
    </dgm:pt>
  </dgm:ptLst>
  <dgm:cxnLst>
    <dgm:cxn modelId="{ACEA3109-2FE4-40B3-BBDB-1FED5DEA7009}" srcId="{075B8380-BA6D-4620-8FB4-BB493A541A28}" destId="{127E8A2F-CB8B-4DFB-BF22-30E404A663F8}" srcOrd="0" destOrd="0" parTransId="{9F267AC9-9A87-4F53-9143-458099272072}" sibTransId="{B387C69C-01E9-4821-8483-BAF608F9EA58}"/>
    <dgm:cxn modelId="{9EF7203F-D7D7-48D5-9555-14C074B52E0D}" type="presOf" srcId="{6A41C6CD-749C-48DD-AB21-815939B25328}" destId="{BE3934F5-5217-4689-BE66-328A69CFEADD}" srcOrd="0" destOrd="0" presId="urn:microsoft.com/office/officeart/2005/8/layout/arrow5"/>
    <dgm:cxn modelId="{EB830A5B-066A-4AFD-93E0-32752BE8AE51}" type="presOf" srcId="{127E8A2F-CB8B-4DFB-BF22-30E404A663F8}" destId="{36E0AE3F-6561-4567-BB4D-E3DBED654B68}" srcOrd="0" destOrd="0" presId="urn:microsoft.com/office/officeart/2005/8/layout/arrow5"/>
    <dgm:cxn modelId="{4DAD065E-C641-4EFF-869A-8ED3951991E9}" type="presOf" srcId="{00DCA5E9-D859-48BF-A948-80A7E938BF98}" destId="{1052C830-B725-4751-B4FA-237240129FC1}" srcOrd="0" destOrd="0" presId="urn:microsoft.com/office/officeart/2005/8/layout/arrow5"/>
    <dgm:cxn modelId="{4AA6CE65-12AF-4365-8776-026F44E03992}" srcId="{075B8380-BA6D-4620-8FB4-BB493A541A28}" destId="{6A41C6CD-749C-48DD-AB21-815939B25328}" srcOrd="2" destOrd="0" parTransId="{BA2B4494-99C6-48A8-920E-CBAEE9DEDE15}" sibTransId="{579B4587-6DB7-46FD-B39A-11A11DB5AC16}"/>
    <dgm:cxn modelId="{FCA2EDC1-00DF-4A01-8843-2EA651E480CB}" type="presOf" srcId="{DA75A710-E79F-4206-9A8B-A4F6338AF2DA}" destId="{8AE8952F-CA18-4EDD-AF23-649D69A14A49}" srcOrd="0" destOrd="0" presId="urn:microsoft.com/office/officeart/2005/8/layout/arrow5"/>
    <dgm:cxn modelId="{41CF8BCE-C0FF-4B63-B257-E5E7AC2D46F7}" type="presOf" srcId="{075B8380-BA6D-4620-8FB4-BB493A541A28}" destId="{4D5026F1-4D0C-42DA-B6D5-D8627B727A1E}" srcOrd="0" destOrd="0" presId="urn:microsoft.com/office/officeart/2005/8/layout/arrow5"/>
    <dgm:cxn modelId="{8F42DCE0-15BE-46BC-A059-2BCA2A750D4A}" srcId="{075B8380-BA6D-4620-8FB4-BB493A541A28}" destId="{DA75A710-E79F-4206-9A8B-A4F6338AF2DA}" srcOrd="1" destOrd="0" parTransId="{C0729156-1148-4CF5-A222-F55771CA9D73}" sibTransId="{8AB0B9DB-591F-4D03-9D13-794FEC186DE5}"/>
    <dgm:cxn modelId="{9E4DE7F9-450A-4767-B3F1-3B60C9F4CB9A}" srcId="{075B8380-BA6D-4620-8FB4-BB493A541A28}" destId="{00DCA5E9-D859-48BF-A948-80A7E938BF98}" srcOrd="3" destOrd="0" parTransId="{BF3A787A-9373-4365-8D50-AF83A33BE2B5}" sibTransId="{66389818-0862-40C8-9089-DF9D91B18D07}"/>
    <dgm:cxn modelId="{946B498C-D8BA-4B80-80E9-F10696B3EFE6}" type="presParOf" srcId="{4D5026F1-4D0C-42DA-B6D5-D8627B727A1E}" destId="{36E0AE3F-6561-4567-BB4D-E3DBED654B68}" srcOrd="0" destOrd="0" presId="urn:microsoft.com/office/officeart/2005/8/layout/arrow5"/>
    <dgm:cxn modelId="{B288A8B1-5D24-4CDD-BB98-5E741B93294F}" type="presParOf" srcId="{4D5026F1-4D0C-42DA-B6D5-D8627B727A1E}" destId="{8AE8952F-CA18-4EDD-AF23-649D69A14A49}" srcOrd="1" destOrd="0" presId="urn:microsoft.com/office/officeart/2005/8/layout/arrow5"/>
    <dgm:cxn modelId="{77E979A7-299B-44F5-9746-371E54827DF9}" type="presParOf" srcId="{4D5026F1-4D0C-42DA-B6D5-D8627B727A1E}" destId="{BE3934F5-5217-4689-BE66-328A69CFEADD}" srcOrd="2" destOrd="0" presId="urn:microsoft.com/office/officeart/2005/8/layout/arrow5"/>
    <dgm:cxn modelId="{E6D4EC24-F5A7-44AC-A363-B589C0F3ED2C}" type="presParOf" srcId="{4D5026F1-4D0C-42DA-B6D5-D8627B727A1E}" destId="{1052C830-B725-4751-B4FA-237240129FC1}" srcOrd="3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E0AE3F-6561-4567-BB4D-E3DBED654B68}">
      <dsp:nvSpPr>
        <dsp:cNvPr id="0" name=""/>
        <dsp:cNvSpPr/>
      </dsp:nvSpPr>
      <dsp:spPr>
        <a:xfrm>
          <a:off x="1732582" y="892"/>
          <a:ext cx="2221259" cy="222125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Let me see what you have and pick the best subset</a:t>
          </a:r>
        </a:p>
      </dsp:txBody>
      <dsp:txXfrm>
        <a:off x="2287897" y="892"/>
        <a:ext cx="1110629" cy="1832539"/>
      </dsp:txXfrm>
    </dsp:sp>
    <dsp:sp modelId="{8AE8952F-CA18-4EDD-AF23-649D69A14A49}">
      <dsp:nvSpPr>
        <dsp:cNvPr id="0" name=""/>
        <dsp:cNvSpPr/>
      </dsp:nvSpPr>
      <dsp:spPr>
        <a:xfrm rot="5400000">
          <a:off x="3404741" y="1673051"/>
          <a:ext cx="2221259" cy="222125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Let me dismiss resorts that “aren’t me”</a:t>
          </a:r>
        </a:p>
      </dsp:txBody>
      <dsp:txXfrm rot="-5400000">
        <a:off x="3793461" y="2228366"/>
        <a:ext cx="1832539" cy="1110629"/>
      </dsp:txXfrm>
    </dsp:sp>
    <dsp:sp modelId="{BE3934F5-5217-4689-BE66-328A69CFEADD}">
      <dsp:nvSpPr>
        <dsp:cNvPr id="0" name=""/>
        <dsp:cNvSpPr/>
      </dsp:nvSpPr>
      <dsp:spPr>
        <a:xfrm rot="10800000">
          <a:off x="1732582" y="3345210"/>
          <a:ext cx="2221259" cy="222125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 will do research, but not too much</a:t>
          </a:r>
        </a:p>
      </dsp:txBody>
      <dsp:txXfrm rot="10800000">
        <a:off x="2287897" y="3733930"/>
        <a:ext cx="1110629" cy="1832539"/>
      </dsp:txXfrm>
    </dsp:sp>
    <dsp:sp modelId="{1052C830-B725-4751-B4FA-237240129FC1}">
      <dsp:nvSpPr>
        <dsp:cNvPr id="0" name=""/>
        <dsp:cNvSpPr/>
      </dsp:nvSpPr>
      <dsp:spPr>
        <a:xfrm rot="16200000">
          <a:off x="60423" y="1673051"/>
          <a:ext cx="2221259" cy="222125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 want to believe I got the “best” resort for me</a:t>
          </a:r>
        </a:p>
      </dsp:txBody>
      <dsp:txXfrm rot="5400000">
        <a:off x="60423" y="2228366"/>
        <a:ext cx="1832539" cy="1110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66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89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71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5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7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00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327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8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8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7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1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3/9/2022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0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gma.com/proto/dEmk6IXY9D2Nozix44xg9A/AMR-Library?node-id=313%3A2341&amp;scaling=min-zoom&amp;page-id=0%3A1&amp;starting-point-node-id=313%3A2341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ngroup.com/articles/mobile-subnavigation/" TargetMode="External"/><Relationship Id="rId2" Type="http://schemas.openxmlformats.org/officeDocument/2006/relationships/hyperlink" Target="https://uxdesign.cc/breaking-down-the-brilliant-and-simple-design-of-tinder-cc4e07859c5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serzoom.com/ux-library/how-too-much-choice-can-be-a-problem-for-online-retailer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8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AE6A41-5EEA-478D-AE65-8691AA0BA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133601"/>
            <a:ext cx="4800600" cy="3766268"/>
          </a:xfrm>
        </p:spPr>
        <p:txBody>
          <a:bodyPr anchor="t">
            <a:normAutofit/>
          </a:bodyPr>
          <a:lstStyle/>
          <a:p>
            <a:pPr algn="l"/>
            <a:r>
              <a:rPr lang="en-US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Thoughts on Serving the Customers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12AAD-2FC9-496D-8FA0-98709DB3E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762000"/>
            <a:ext cx="4800600" cy="1066800"/>
          </a:xfrm>
        </p:spPr>
        <p:txBody>
          <a:bodyPr>
            <a:normAutofit/>
          </a:bodyPr>
          <a:lstStyle/>
          <a:p>
            <a:pPr algn="l"/>
            <a:r>
              <a:rPr lang="en-US" sz="2200" dirty="0">
                <a:solidFill>
                  <a:schemeClr val="tx2">
                    <a:alpha val="60000"/>
                  </a:schemeClr>
                </a:solidFill>
              </a:rPr>
              <a:t>Divide and </a:t>
            </a:r>
            <a:r>
              <a:rPr lang="en-US" sz="2200" strike="sngStrike" dirty="0">
                <a:solidFill>
                  <a:schemeClr val="tx2">
                    <a:alpha val="60000"/>
                  </a:schemeClr>
                </a:solidFill>
              </a:rPr>
              <a:t>Conquer</a:t>
            </a:r>
            <a:r>
              <a:rPr lang="en-US" sz="2200" dirty="0">
                <a:solidFill>
                  <a:schemeClr val="tx2">
                    <a:alpha val="60000"/>
                  </a:schemeClr>
                </a:solidFill>
              </a:rPr>
              <a:t> Serve</a:t>
            </a:r>
          </a:p>
        </p:txBody>
      </p:sp>
      <p:sp>
        <p:nvSpPr>
          <p:cNvPr id="134" name="Rectangle 10">
            <a:extLst>
              <a:ext uri="{FF2B5EF4-FFF2-40B4-BE49-F238E27FC236}">
                <a16:creationId xmlns:a16="http://schemas.microsoft.com/office/drawing/2014/main" id="{50F155B6-ACA8-4C58-AAB6-CAFC981FF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796" y="0"/>
            <a:ext cx="6098204" cy="6882727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C31099-1BBD-40CE-BC60-FCE507419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1428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3" descr="One luminous opened box among closed white square boxes">
            <a:extLst>
              <a:ext uri="{FF2B5EF4-FFF2-40B4-BE49-F238E27FC236}">
                <a16:creationId xmlns:a16="http://schemas.microsoft.com/office/drawing/2014/main" id="{FA3C477E-669A-4F26-9483-3669AC68CE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5791" r="27675"/>
          <a:stretch/>
        </p:blipFill>
        <p:spPr>
          <a:xfrm>
            <a:off x="6096000" y="10"/>
            <a:ext cx="6083807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80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D21EA0-3A51-463C-9845-804D2205B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Customers are Different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B4E909-DFBD-4E74-8C24-912E99DFC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Even if you exclude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Circumstances</a:t>
            </a:r>
          </a:p>
          <a:p>
            <a:r>
              <a:rPr lang="en-US" dirty="0"/>
              <a:t>Customers are different and respond positively to different interfaces depending on their current goal</a:t>
            </a:r>
          </a:p>
          <a:p>
            <a:r>
              <a:rPr lang="en-US" dirty="0"/>
              <a:t>Even the same person will may have a different goal on your website.</a:t>
            </a:r>
          </a:p>
        </p:txBody>
      </p:sp>
      <p:pic>
        <p:nvPicPr>
          <p:cNvPr id="1026" name="Picture 2" descr="Diversity &amp;amp;amp; inclusion in recruiting: A collection of stories, strategies,  and tactics | iCIMS">
            <a:extLst>
              <a:ext uri="{FF2B5EF4-FFF2-40B4-BE49-F238E27FC236}">
                <a16:creationId xmlns:a16="http://schemas.microsoft.com/office/drawing/2014/main" id="{3DF4186A-39B2-4DC2-8779-9FFE9CB80B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188" y="1730375"/>
            <a:ext cx="591091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68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CE7F9-DBE4-43A0-90B6-81364DE98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Non-Personas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11513-3811-4EDF-9AB7-1C66CB582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Instead of the usual personas, which concentrate on background and context, this is about dividing the customers by </a:t>
            </a:r>
            <a:r>
              <a:rPr lang="en-US" b="1" dirty="0"/>
              <a:t>user goals</a:t>
            </a:r>
            <a:endParaRPr lang="en-US" dirty="0"/>
          </a:p>
          <a:p>
            <a:r>
              <a:rPr lang="en-US" dirty="0"/>
              <a:t>Users, regardless of background, come to AMR for a reason, </a:t>
            </a:r>
            <a:r>
              <a:rPr lang="en-US" b="1" dirty="0"/>
              <a:t>to book a resort</a:t>
            </a:r>
          </a:p>
          <a:p>
            <a:pPr lvl="1"/>
            <a:r>
              <a:rPr lang="en-US" dirty="0"/>
              <a:t>The customers have </a:t>
            </a:r>
            <a:r>
              <a:rPr lang="en-US" b="1" dirty="0"/>
              <a:t>different styles </a:t>
            </a:r>
            <a:r>
              <a:rPr lang="en-US" dirty="0"/>
              <a:t>to accomplish that goal</a:t>
            </a:r>
          </a:p>
        </p:txBody>
      </p:sp>
    </p:spTree>
    <p:extLst>
      <p:ext uri="{BB962C8B-B14F-4D97-AF65-F5344CB8AC3E}">
        <p14:creationId xmlns:p14="http://schemas.microsoft.com/office/powerpoint/2010/main" val="121633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CE7F9-DBE4-43A0-90B6-81364DE98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Non-Personas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11513-3811-4EDF-9AB7-1C66CB582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Customers want to book resorts</a:t>
            </a:r>
          </a:p>
          <a:p>
            <a:pPr lvl="1"/>
            <a:r>
              <a:rPr lang="en-US" b="1" dirty="0"/>
              <a:t>Speeders</a:t>
            </a:r>
          </a:p>
          <a:p>
            <a:pPr lvl="2"/>
            <a:r>
              <a:rPr lang="en-US" dirty="0"/>
              <a:t>I know the resort I want, get out of my way and let me book it.</a:t>
            </a:r>
          </a:p>
          <a:p>
            <a:pPr lvl="3"/>
            <a:r>
              <a:rPr lang="en-US" dirty="0"/>
              <a:t>Repeat customers, travel professionals, group travelers</a:t>
            </a:r>
          </a:p>
          <a:p>
            <a:pPr lvl="1"/>
            <a:r>
              <a:rPr lang="en-US" b="1" dirty="0"/>
              <a:t>Shoppers</a:t>
            </a:r>
          </a:p>
          <a:p>
            <a:pPr lvl="2"/>
            <a:r>
              <a:rPr lang="en-US" dirty="0"/>
              <a:t>I have one or two criteria, and want help picking a resort for me.</a:t>
            </a:r>
          </a:p>
          <a:p>
            <a:pPr lvl="3"/>
            <a:r>
              <a:rPr lang="en-US" dirty="0"/>
              <a:t>“You </a:t>
            </a:r>
            <a:r>
              <a:rPr lang="en-US" dirty="0" err="1"/>
              <a:t>gotta</a:t>
            </a:r>
            <a:r>
              <a:rPr lang="en-US" dirty="0"/>
              <a:t> go to Dominican Republic”,  First time luxury travelers, former </a:t>
            </a:r>
            <a:r>
              <a:rPr lang="en-US" dirty="0" err="1"/>
              <a:t>cruiseshippers</a:t>
            </a:r>
            <a:endParaRPr lang="en-US" dirty="0"/>
          </a:p>
          <a:p>
            <a:pPr lvl="1"/>
            <a:r>
              <a:rPr lang="en-US" b="1" dirty="0"/>
              <a:t>Browsers</a:t>
            </a:r>
          </a:p>
          <a:p>
            <a:pPr lvl="2"/>
            <a:r>
              <a:rPr lang="en-US" dirty="0"/>
              <a:t>I want a vacation. Show me what you got. </a:t>
            </a:r>
          </a:p>
          <a:p>
            <a:pPr lvl="3"/>
            <a:r>
              <a:rPr lang="en-US" dirty="0"/>
              <a:t>Potential Customers, Younger, Competitor Customers</a:t>
            </a:r>
          </a:p>
        </p:txBody>
      </p:sp>
    </p:spTree>
    <p:extLst>
      <p:ext uri="{BB962C8B-B14F-4D97-AF65-F5344CB8AC3E}">
        <p14:creationId xmlns:p14="http://schemas.microsoft.com/office/powerpoint/2010/main" val="3929251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2662B4-24B1-40CE-A6E6-C7C4EA0A3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857251"/>
            <a:ext cx="4362973" cy="2076450"/>
          </a:xfrm>
        </p:spPr>
        <p:txBody>
          <a:bodyPr anchor="b">
            <a:normAutofit/>
          </a:bodyPr>
          <a:lstStyle/>
          <a:p>
            <a:r>
              <a:rPr lang="en-US" sz="4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Speeders Ideal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21400-7C12-4CB8-9C63-D000D3CB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0875"/>
            <a:ext cx="4362974" cy="298608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tx2">
                    <a:alpha val="60000"/>
                  </a:schemeClr>
                </a:solidFill>
              </a:rPr>
              <a:t>All other constraints aside, the Speeder wants: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tx2">
                    <a:alpha val="60000"/>
                  </a:schemeClr>
                </a:solidFill>
              </a:rPr>
              <a:t>Resort chosen or </a:t>
            </a:r>
            <a:r>
              <a:rPr lang="en-US" sz="2000" b="1" dirty="0">
                <a:solidFill>
                  <a:schemeClr val="tx2">
                    <a:alpha val="60000"/>
                  </a:schemeClr>
                </a:solidFill>
              </a:rPr>
              <a:t>easily approved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tx2">
                    <a:alpha val="60000"/>
                  </a:schemeClr>
                </a:solidFill>
              </a:rPr>
              <a:t>Easy room choice. 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tx2">
                    <a:alpha val="60000"/>
                  </a:schemeClr>
                </a:solidFill>
              </a:rPr>
              <a:t>Checkout limited to a confirm button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tx2">
                    <a:alpha val="60000"/>
                  </a:schemeClr>
                </a:solidFill>
              </a:rPr>
              <a:t>Adverts, extras and add-ons AFTER purchase</a:t>
            </a:r>
          </a:p>
        </p:txBody>
      </p:sp>
      <p:pic>
        <p:nvPicPr>
          <p:cNvPr id="2050" name="Picture 2" descr="Businessman running with suitcase in airport corridor stock photo">
            <a:extLst>
              <a:ext uri="{FF2B5EF4-FFF2-40B4-BE49-F238E27FC236}">
                <a16:creationId xmlns:a16="http://schemas.microsoft.com/office/drawing/2014/main" id="{B171B832-F746-41D8-B0B1-7EA66E4A7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9374" y="1472391"/>
            <a:ext cx="5663269" cy="390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66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144">
            <a:extLst>
              <a:ext uri="{FF2B5EF4-FFF2-40B4-BE49-F238E27FC236}">
                <a16:creationId xmlns:a16="http://schemas.microsoft.com/office/drawing/2014/main" id="{19B36E71-93BD-4984-AC9C-CC9FB9CC0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70FCC6-1470-4523-81EE-F14FF5447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4437"/>
            <a:ext cx="5257800" cy="2248253"/>
          </a:xfrm>
        </p:spPr>
        <p:txBody>
          <a:bodyPr anchor="t">
            <a:normAutofit/>
          </a:bodyPr>
          <a:lstStyle/>
          <a:p>
            <a:r>
              <a:rPr lang="en-US" sz="4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Shoppers Ideal Interface</a:t>
            </a:r>
          </a:p>
        </p:txBody>
      </p:sp>
      <p:pic>
        <p:nvPicPr>
          <p:cNvPr id="3074" name="Picture 2" descr="11 Trends Defining the Next Decade of Luxury Travel | View from ILTM">
            <a:extLst>
              <a:ext uri="{FF2B5EF4-FFF2-40B4-BE49-F238E27FC236}">
                <a16:creationId xmlns:a16="http://schemas.microsoft.com/office/drawing/2014/main" id="{363B54AC-ACF7-4443-BE83-BEF9FBFA6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172" y="444617"/>
            <a:ext cx="11157358" cy="317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BC559-F993-433F-BE05-3984AA8C9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124" y="3934437"/>
            <a:ext cx="5019675" cy="2248253"/>
          </a:xfrm>
        </p:spPr>
        <p:txBody>
          <a:bodyPr anchor="t"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tx2">
                    <a:alpha val="60000"/>
                  </a:schemeClr>
                </a:solidFill>
              </a:rPr>
              <a:t>Shoppers want</a:t>
            </a:r>
          </a:p>
          <a:p>
            <a:pPr>
              <a:lnSpc>
                <a:spcPct val="100000"/>
              </a:lnSpc>
            </a:pPr>
            <a:r>
              <a:rPr lang="en-US" sz="1700" dirty="0">
                <a:solidFill>
                  <a:schemeClr val="tx2">
                    <a:alpha val="60000"/>
                  </a:schemeClr>
                </a:solidFill>
              </a:rPr>
              <a:t>Give me a handful of options based on the criteria in my head, I’ll give it a thumbs up or thumbs down, Emperor style</a:t>
            </a:r>
          </a:p>
          <a:p>
            <a:pPr>
              <a:lnSpc>
                <a:spcPct val="100000"/>
              </a:lnSpc>
            </a:pPr>
            <a:r>
              <a:rPr lang="en-US" sz="1700" dirty="0">
                <a:solidFill>
                  <a:schemeClr val="tx2">
                    <a:alpha val="60000"/>
                  </a:schemeClr>
                </a:solidFill>
              </a:rPr>
              <a:t>No special needs for checkout, just </a:t>
            </a:r>
            <a:r>
              <a:rPr lang="en-US" sz="1700" b="1" dirty="0">
                <a:solidFill>
                  <a:schemeClr val="tx2">
                    <a:alpha val="60000"/>
                  </a:schemeClr>
                </a:solidFill>
              </a:rPr>
              <a:t>wants to believe </a:t>
            </a:r>
            <a:r>
              <a:rPr lang="en-US" sz="1700" dirty="0">
                <a:solidFill>
                  <a:schemeClr val="tx2">
                    <a:alpha val="60000"/>
                  </a:schemeClr>
                </a:solidFill>
              </a:rPr>
              <a:t>that the chosen resort is the BEST resort for them</a:t>
            </a:r>
          </a:p>
          <a:p>
            <a:pPr>
              <a:lnSpc>
                <a:spcPct val="100000"/>
              </a:lnSpc>
            </a:pPr>
            <a:r>
              <a:rPr lang="en-US" sz="1700" dirty="0">
                <a:solidFill>
                  <a:schemeClr val="tx2">
                    <a:alpha val="60000"/>
                  </a:schemeClr>
                </a:solidFill>
              </a:rPr>
              <a:t>Adverts, extras and add-ons before purchase, but only if they are related to the main purchase, only if they </a:t>
            </a:r>
            <a:r>
              <a:rPr lang="en-US" sz="1700" i="1" dirty="0">
                <a:solidFill>
                  <a:schemeClr val="tx2">
                    <a:alpha val="60000"/>
                  </a:schemeClr>
                </a:solidFill>
              </a:rPr>
              <a:t>enhance</a:t>
            </a:r>
            <a:r>
              <a:rPr lang="en-US" sz="1700" dirty="0">
                <a:solidFill>
                  <a:schemeClr val="tx2">
                    <a:alpha val="60000"/>
                  </a:schemeClr>
                </a:solidFill>
              </a:rPr>
              <a:t> the vacation.</a:t>
            </a:r>
          </a:p>
        </p:txBody>
      </p:sp>
    </p:spTree>
    <p:extLst>
      <p:ext uri="{BB962C8B-B14F-4D97-AF65-F5344CB8AC3E}">
        <p14:creationId xmlns:p14="http://schemas.microsoft.com/office/powerpoint/2010/main" val="3331653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ame 136">
            <a:extLst>
              <a:ext uri="{FF2B5EF4-FFF2-40B4-BE49-F238E27FC236}">
                <a16:creationId xmlns:a16="http://schemas.microsoft.com/office/drawing/2014/main" id="{19F9CD66-32FC-448F-B4C5-67D17508A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04D197-1358-4C15-8D95-A8520A4E8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57251"/>
            <a:ext cx="4581525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Browsers Ideal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345DD-F36B-426F-A852-6503AC30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190875"/>
            <a:ext cx="4581526" cy="2986087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The Browser Wants 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“Tell me a story”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A show, with minimal user input, with affordance to give positive/negative feedback. A “like” button.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They want to be </a:t>
            </a:r>
            <a:r>
              <a:rPr lang="en-US" sz="1800" b="1" dirty="0">
                <a:solidFill>
                  <a:schemeClr val="tx2">
                    <a:alpha val="60000"/>
                  </a:schemeClr>
                </a:solidFill>
              </a:rPr>
              <a:t>inspired to buy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Open to adverts, extras and add-ons at any point. “Extras” may become deciding criteria.</a:t>
            </a:r>
          </a:p>
        </p:txBody>
      </p:sp>
      <p:pic>
        <p:nvPicPr>
          <p:cNvPr id="4098" name="Picture 2" descr="Apple&amp;amp;#39;s New iPad Pro is a Travel Must-Have | Travel + Leisure">
            <a:extLst>
              <a:ext uri="{FF2B5EF4-FFF2-40B4-BE49-F238E27FC236}">
                <a16:creationId xmlns:a16="http://schemas.microsoft.com/office/drawing/2014/main" id="{92C7838B-D3B1-47F7-91A1-C4796893D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0893" y="1845448"/>
            <a:ext cx="5022907" cy="313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72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3A6B4-6061-4C8C-8E5B-D2F26075B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</a:t>
            </a:r>
            <a:r>
              <a:rPr lang="en-US" dirty="0" err="1"/>
              <a:t>doin</a:t>
            </a:r>
            <a:r>
              <a:rPr lang="en-US" dirty="0"/>
              <a:t>’?</a:t>
            </a:r>
          </a:p>
        </p:txBody>
      </p:sp>
    </p:spTree>
    <p:extLst>
      <p:ext uri="{BB962C8B-B14F-4D97-AF65-F5344CB8AC3E}">
        <p14:creationId xmlns:p14="http://schemas.microsoft.com/office/powerpoint/2010/main" val="3182329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62B4-24B1-40CE-A6E6-C7C4EA0A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Speeders: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21400-7C12-4CB8-9C63-D000D3CBA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booking widget, especially now that it is winnowing by location, works well for Speeders</a:t>
            </a:r>
          </a:p>
          <a:p>
            <a:r>
              <a:rPr lang="en-US" dirty="0"/>
              <a:t>A type-ahead search would help them get to their chosen resort quickly</a:t>
            </a:r>
          </a:p>
          <a:p>
            <a:r>
              <a:rPr lang="en-US" dirty="0"/>
              <a:t>A login and ‘repeat vacation’ option would serve them well</a:t>
            </a:r>
          </a:p>
        </p:txBody>
      </p:sp>
    </p:spTree>
    <p:extLst>
      <p:ext uri="{BB962C8B-B14F-4D97-AF65-F5344CB8AC3E}">
        <p14:creationId xmlns:p14="http://schemas.microsoft.com/office/powerpoint/2010/main" val="3445150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62B4-24B1-40CE-A6E6-C7C4EA0A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Shoppers: </a:t>
            </a:r>
            <a:r>
              <a:rPr lang="en-US" dirty="0">
                <a:solidFill>
                  <a:srgbClr val="C00000"/>
                </a:solidFill>
              </a:rPr>
              <a:t>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21400-7C12-4CB8-9C63-D000D3CBA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Booking Widget is built for speed, not comparison</a:t>
            </a:r>
          </a:p>
          <a:p>
            <a:r>
              <a:rPr lang="en-US" dirty="0"/>
              <a:t>The content pages are built for Browsers</a:t>
            </a:r>
          </a:p>
          <a:p>
            <a:r>
              <a:rPr lang="en-US" dirty="0"/>
              <a:t>We offer no comparison, no recommendation</a:t>
            </a:r>
          </a:p>
          <a:p>
            <a:r>
              <a:rPr lang="en-US" dirty="0"/>
              <a:t>We do not offer a method for saving more than one resort</a:t>
            </a:r>
          </a:p>
          <a:p>
            <a:pPr lvl="1"/>
            <a:r>
              <a:rPr lang="en-US" dirty="0"/>
              <a:t>Even our ‘save’ resort is accomplished by adding it to the cart, pretending you will buy it</a:t>
            </a:r>
          </a:p>
          <a:p>
            <a:pPr lvl="1"/>
            <a:r>
              <a:rPr lang="en-US" dirty="0"/>
              <a:t>Shoppers are moving from tab to tab to compare resorts, working around the interface</a:t>
            </a:r>
          </a:p>
        </p:txBody>
      </p:sp>
    </p:spTree>
    <p:extLst>
      <p:ext uri="{BB962C8B-B14F-4D97-AF65-F5344CB8AC3E}">
        <p14:creationId xmlns:p14="http://schemas.microsoft.com/office/powerpoint/2010/main" val="2719754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62B4-24B1-40CE-A6E6-C7C4EA0A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Browsers: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21400-7C12-4CB8-9C63-D000D3CBA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Destination Pages are their ‘story’ but still require them to</a:t>
            </a:r>
          </a:p>
          <a:p>
            <a:pPr lvl="1"/>
            <a:r>
              <a:rPr lang="en-US" dirty="0"/>
              <a:t>A. Navigate from place to place</a:t>
            </a:r>
          </a:p>
          <a:p>
            <a:pPr lvl="1"/>
            <a:r>
              <a:rPr lang="en-US" dirty="0"/>
              <a:t>B. Either remember or immediately select a resort</a:t>
            </a:r>
          </a:p>
          <a:p>
            <a:r>
              <a:rPr lang="en-US" dirty="0"/>
              <a:t>A ‘Boxcar’ link would be a simple win</a:t>
            </a:r>
          </a:p>
          <a:p>
            <a:pPr lvl="1"/>
            <a:r>
              <a:rPr lang="en-US" dirty="0"/>
              <a:t>A Boxcar is a serial navigation, that would allow the user to go from Colombia &gt; Costa Rica &gt; Curaçao without resorting to the main nav</a:t>
            </a:r>
          </a:p>
          <a:p>
            <a:r>
              <a:rPr lang="en-US" dirty="0"/>
              <a:t>Even better, a ‘show me everything’ carousel with an option to save a place/resort for later would serve the Browsers.</a:t>
            </a:r>
            <a:endParaRPr lang="en-US" dirty="0">
              <a:solidFill>
                <a:srgbClr val="1D3F4F"/>
              </a:solidFill>
              <a:latin typeface="ivyjournal"/>
            </a:endParaRPr>
          </a:p>
        </p:txBody>
      </p:sp>
    </p:spTree>
    <p:extLst>
      <p:ext uri="{BB962C8B-B14F-4D97-AF65-F5344CB8AC3E}">
        <p14:creationId xmlns:p14="http://schemas.microsoft.com/office/powerpoint/2010/main" val="301517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61DF3E2F-0A88-4C55-8678-0764BF733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2662B4-24B1-40CE-A6E6-C7C4EA0A3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4448175" cy="5567363"/>
          </a:xfrm>
        </p:spPr>
        <p:txBody>
          <a:bodyPr anchor="ctr">
            <a:normAutofit/>
          </a:bodyPr>
          <a:lstStyle/>
          <a:p>
            <a:r>
              <a:rPr lang="en-US" sz="4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A better Shopper experience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5C66C94-E9D4-4546-8BFD-6D2792D562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551061"/>
              </p:ext>
            </p:extLst>
          </p:nvPr>
        </p:nvGraphicFramePr>
        <p:xfrm>
          <a:off x="5667374" y="609600"/>
          <a:ext cx="5686425" cy="556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5075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ame 136">
            <a:extLst>
              <a:ext uri="{FF2B5EF4-FFF2-40B4-BE49-F238E27FC236}">
                <a16:creationId xmlns:a16="http://schemas.microsoft.com/office/drawing/2014/main" id="{19F9CD66-32FC-448F-B4C5-67D17508A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04D197-1358-4C15-8D95-A8520A4E8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57251"/>
            <a:ext cx="4581525" cy="2076450"/>
          </a:xfrm>
        </p:spPr>
        <p:txBody>
          <a:bodyPr anchor="b">
            <a:normAutofit/>
          </a:bodyPr>
          <a:lstStyle/>
          <a:p>
            <a:r>
              <a:rPr lang="en-US" sz="4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Finding a Resort is like… dating?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345DD-F36B-426F-A852-6503AC30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190875"/>
            <a:ext cx="4581526" cy="298608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Primarily Visual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Small set of criteria to cut “ocean” down to manageable set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A winnowing process, often in multiple rounds, multiple sessions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It is Work– unless the interface makes it fun</a:t>
            </a:r>
          </a:p>
        </p:txBody>
      </p:sp>
      <p:pic>
        <p:nvPicPr>
          <p:cNvPr id="6146" name="Picture 2" descr="UI Patterns For Navigation That Makes Good UX Sense - Usability Geek">
            <a:extLst>
              <a:ext uri="{FF2B5EF4-FFF2-40B4-BE49-F238E27FC236}">
                <a16:creationId xmlns:a16="http://schemas.microsoft.com/office/drawing/2014/main" id="{50B62427-642D-45BB-A76E-8F01ED5BEAE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720" y="1298720"/>
            <a:ext cx="5680745" cy="426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550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32768DCD-B824-413A-B330-8D57ADB372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ame 136">
            <a:extLst>
              <a:ext uri="{FF2B5EF4-FFF2-40B4-BE49-F238E27FC236}">
                <a16:creationId xmlns:a16="http://schemas.microsoft.com/office/drawing/2014/main" id="{19F9CD66-32FC-448F-B4C5-67D17508A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04D197-1358-4C15-8D95-A8520A4E8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57251"/>
            <a:ext cx="4581525" cy="2076450"/>
          </a:xfrm>
        </p:spPr>
        <p:txBody>
          <a:bodyPr anchor="b">
            <a:normAutofit/>
          </a:bodyPr>
          <a:lstStyle/>
          <a:p>
            <a:r>
              <a:rPr lang="en-US" sz="4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Swipe right to save resort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345DD-F36B-426F-A852-6503AC300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190875"/>
            <a:ext cx="4581526" cy="2986087"/>
          </a:xfrm>
        </p:spPr>
        <p:txBody>
          <a:bodyPr>
            <a:normAutofit lnSpcReduction="10000"/>
          </a:bodyPr>
          <a:lstStyle/>
          <a:p>
            <a:r>
              <a:rPr lang="en-US" sz="1800" b="1" dirty="0">
                <a:solidFill>
                  <a:schemeClr val="tx2">
                    <a:alpha val="60000"/>
                  </a:schemeClr>
                </a:solidFill>
              </a:rPr>
              <a:t>Primarily Visual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Used for a Brand, a Nation, or a Region, OR search results, not the whole list</a:t>
            </a:r>
          </a:p>
          <a:p>
            <a:pPr lvl="1"/>
            <a:r>
              <a:rPr lang="en-US" sz="1400" dirty="0">
                <a:solidFill>
                  <a:schemeClr val="tx2">
                    <a:alpha val="60000"/>
                  </a:schemeClr>
                </a:solidFill>
              </a:rPr>
              <a:t>Small set of criteria to cut “ocean” down to manageable set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Multiple Rounds available, or Book Now always available</a:t>
            </a:r>
          </a:p>
          <a:p>
            <a:r>
              <a:rPr lang="en-US" sz="1800" dirty="0">
                <a:solidFill>
                  <a:schemeClr val="tx2">
                    <a:alpha val="60000"/>
                  </a:schemeClr>
                </a:solidFill>
              </a:rPr>
              <a:t>Easy and fun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B37E26-5DCA-422C-874C-09684884D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5282" y="1085209"/>
            <a:ext cx="2821779" cy="468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644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16E7A-A1D9-4503-AAC9-E2A8B1498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it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9C9B4-56C6-4206-8330-4FA3734AF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https://www.figma.com/proto/dEmk6IXY9D2Nozix44xg9A/AMR-Library?node-id=313%3A2341&amp;scaling=min-zoom&amp;page-id=0%3A1&amp;starting-point-node-id=313%3A2341</a:t>
            </a:r>
            <a:endParaRPr lang="en-US" dirty="0"/>
          </a:p>
          <a:p>
            <a:r>
              <a:rPr lang="en-US" dirty="0"/>
              <a:t>Choose Book Now &gt; Where &gt; Curaçao &gt; Explore Curaçao </a:t>
            </a:r>
          </a:p>
          <a:p>
            <a:pPr lvl="2"/>
            <a:r>
              <a:rPr lang="en-US" dirty="0"/>
              <a:t>Swipe right on first resort, left on next two.</a:t>
            </a:r>
          </a:p>
          <a:p>
            <a:pPr lvl="2"/>
            <a:r>
              <a:rPr lang="en-US" dirty="0"/>
              <a:t>I built this demo into the Booking Widget, but it is more appropriate in the Brand, Nation, Region pages.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82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A6C2F-0E8F-42B5-8894-7E4159792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AB119-9F45-43A6-AA80-69DC0AB2AD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Breaking down the brilliant and simple design of Tinder</a:t>
            </a:r>
          </a:p>
          <a:p>
            <a:pPr lvl="1"/>
            <a:r>
              <a:rPr lang="en-US" dirty="0">
                <a:hlinkClick r:id="rId2"/>
              </a:rPr>
              <a:t>https://uxdesign.cc/breaking-down-the-brilliant-and-simple-design-of-tinder-cc4e07859c5e</a:t>
            </a:r>
            <a:r>
              <a:rPr lang="en-US" dirty="0"/>
              <a:t> </a:t>
            </a:r>
          </a:p>
          <a:p>
            <a:r>
              <a:rPr lang="en-US" dirty="0"/>
              <a:t>Mobile </a:t>
            </a:r>
            <a:r>
              <a:rPr lang="en-US" dirty="0" err="1"/>
              <a:t>Subnavigation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https://www.nngroup.com/articles/mobile-subnavigation/</a:t>
            </a:r>
            <a:endParaRPr lang="en-US" dirty="0"/>
          </a:p>
          <a:p>
            <a:r>
              <a:rPr lang="en-US" dirty="0"/>
              <a:t>How too much choice can be a problem for online retailers</a:t>
            </a:r>
          </a:p>
          <a:p>
            <a:pPr lvl="1"/>
            <a:r>
              <a:rPr lang="en-US" dirty="0">
                <a:hlinkClick r:id="rId4"/>
              </a:rPr>
              <a:t>https://www.userzoom.com/ux-library/how-too-much-choice-can-be-a-problem-for-online-retailers/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1596864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AnalogousFromLightSeedRightStep">
      <a:dk1>
        <a:srgbClr val="000000"/>
      </a:dk1>
      <a:lt1>
        <a:srgbClr val="FFFFFF"/>
      </a:lt1>
      <a:dk2>
        <a:srgbClr val="273B21"/>
      </a:dk2>
      <a:lt2>
        <a:srgbClr val="E2E8E6"/>
      </a:lt2>
      <a:accent1>
        <a:srgbClr val="DE7FA0"/>
      </a:accent1>
      <a:accent2>
        <a:srgbClr val="D76962"/>
      </a:accent2>
      <a:accent3>
        <a:srgbClr val="D5975E"/>
      </a:accent3>
      <a:accent4>
        <a:srgbClr val="AEA450"/>
      </a:accent4>
      <a:accent5>
        <a:srgbClr val="93AA61"/>
      </a:accent5>
      <a:accent6>
        <a:srgbClr val="6DB452"/>
      </a:accent6>
      <a:hlink>
        <a:srgbClr val="568F7B"/>
      </a:hlink>
      <a:folHlink>
        <a:srgbClr val="7F7F7F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842</Words>
  <Application>Microsoft Office PowerPoint</Application>
  <PresentationFormat>Widescreen</PresentationFormat>
  <Paragraphs>89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Avenir Next LT Pro</vt:lpstr>
      <vt:lpstr>ivyjournal</vt:lpstr>
      <vt:lpstr>Sabon Next LT</vt:lpstr>
      <vt:lpstr>Wingdings</vt:lpstr>
      <vt:lpstr>LuminousVTI</vt:lpstr>
      <vt:lpstr>Thoughts on Serving the Customers</vt:lpstr>
      <vt:lpstr>Customers are Different</vt:lpstr>
      <vt:lpstr>Non-Personas</vt:lpstr>
      <vt:lpstr>Non-Personas</vt:lpstr>
      <vt:lpstr>Speeders Ideal Interface</vt:lpstr>
      <vt:lpstr>Shoppers Ideal Interface</vt:lpstr>
      <vt:lpstr>Browsers Ideal Interface</vt:lpstr>
      <vt:lpstr>How we doin’?</vt:lpstr>
      <vt:lpstr>Speeders: B+</vt:lpstr>
      <vt:lpstr>Shoppers: C</vt:lpstr>
      <vt:lpstr>Browsers: B</vt:lpstr>
      <vt:lpstr>A better Shopper experience</vt:lpstr>
      <vt:lpstr>Finding a Resort is like… dating?</vt:lpstr>
      <vt:lpstr>Swipe right to save resort</vt:lpstr>
      <vt:lpstr>Try it out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Nordling</dc:creator>
  <cp:lastModifiedBy>Christopher Nordling</cp:lastModifiedBy>
  <cp:revision>16</cp:revision>
  <dcterms:created xsi:type="dcterms:W3CDTF">2022-03-09T16:21:15Z</dcterms:created>
  <dcterms:modified xsi:type="dcterms:W3CDTF">2022-03-09T20:22:26Z</dcterms:modified>
</cp:coreProperties>
</file>