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" name="Shape 1"/>
          <p:cNvSpPr/>
          <p:nvPr/>
        </p:nvSpPr>
        <p:spPr>
          <a:xfrm>
            <a:off x="-640080" y="2926080"/>
            <a:ext cx="2743200" cy="274320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274320" y="1097280"/>
            <a:ext cx="1645920" cy="164592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320040" y="384048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Macy's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20040" y="987552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 Core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931920" y="1280160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Associate</a:t>
            </a:r>
            <a:endParaRPr lang="en-US" sz="3800" dirty="0"/>
          </a:p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Training Guide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3931920" y="303580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8C8C"/>
                </a:solidFill>
              </a:rPr>
              <a:t>Digital In-Store  ·  iPad &amp; Kiosk  ·  v1.0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931920" y="3383280"/>
            <a:ext cx="4389120" cy="2743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0" name="Text 8"/>
          <p:cNvSpPr/>
          <p:nvPr/>
        </p:nvSpPr>
        <p:spPr>
          <a:xfrm>
            <a:off x="3931920" y="3529584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0BEBA"/>
                </a:solidFill>
              </a:rPr>
              <a:t>Learn to search, sell, manage bags,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0BEBA"/>
                </a:solidFill>
              </a:rPr>
              <a:t>apply coupons, and earn commissions.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You'll Learn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384048" y="1051560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384048" y="1051560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5" name="Shape 3"/>
          <p:cNvSpPr/>
          <p:nvPr/>
        </p:nvSpPr>
        <p:spPr>
          <a:xfrm>
            <a:off x="512064" y="1207008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271016"/>
            <a:ext cx="274320" cy="2743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12064" y="1097280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01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978408" y="1152144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Getting Started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78408" y="1399032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Device overview, navigation &amp; home screen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2578608" y="1051560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78608" y="1051560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2" name="Shape 9"/>
          <p:cNvSpPr/>
          <p:nvPr/>
        </p:nvSpPr>
        <p:spPr>
          <a:xfrm>
            <a:off x="2706624" y="1207008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632" y="1271016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706624" y="1097280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02</a:t>
            </a:r>
            <a:endParaRPr lang="en-US" sz="800" dirty="0"/>
          </a:p>
        </p:txBody>
      </p:sp>
      <p:sp>
        <p:nvSpPr>
          <p:cNvPr id="15" name="Text 11"/>
          <p:cNvSpPr/>
          <p:nvPr/>
        </p:nvSpPr>
        <p:spPr>
          <a:xfrm>
            <a:off x="3172968" y="1152144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Associate Login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3172968" y="1399032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Swipe gesture, PIN login &amp; commission tracking</a:t>
            </a:r>
            <a:endParaRPr lang="en-US" sz="900" dirty="0"/>
          </a:p>
        </p:txBody>
      </p:sp>
      <p:sp>
        <p:nvSpPr>
          <p:cNvPr id="17" name="Shape 13"/>
          <p:cNvSpPr/>
          <p:nvPr/>
        </p:nvSpPr>
        <p:spPr>
          <a:xfrm>
            <a:off x="4773168" y="1051560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4773168" y="1051560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9" name="Shape 15"/>
          <p:cNvSpPr/>
          <p:nvPr/>
        </p:nvSpPr>
        <p:spPr>
          <a:xfrm>
            <a:off x="4901184" y="1207008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192" y="1271016"/>
            <a:ext cx="274320" cy="2743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4901184" y="1097280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03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5367528" y="1152144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Search &amp; Browse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5367528" y="1399032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Keyword, Web ID, UPC &amp; filter results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6967728" y="1051560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967728" y="1051560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26" name="Shape 21"/>
          <p:cNvSpPr/>
          <p:nvPr/>
        </p:nvSpPr>
        <p:spPr>
          <a:xfrm>
            <a:off x="7095744" y="1207008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9752" y="1271016"/>
            <a:ext cx="274320" cy="274320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7095744" y="1097280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04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7562088" y="1152144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Product Details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7562088" y="1399032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PDP panels, colors, sizes &amp; sharing</a:t>
            </a:r>
            <a:endParaRPr lang="en-US" sz="900" dirty="0"/>
          </a:p>
        </p:txBody>
      </p:sp>
      <p:sp>
        <p:nvSpPr>
          <p:cNvPr id="31" name="Shape 25"/>
          <p:cNvSpPr/>
          <p:nvPr/>
        </p:nvSpPr>
        <p:spPr>
          <a:xfrm>
            <a:off x="384048" y="2020824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384048" y="2020824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3" name="Shape 27"/>
          <p:cNvSpPr/>
          <p:nvPr/>
        </p:nvSpPr>
        <p:spPr>
          <a:xfrm>
            <a:off x="512064" y="2176272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" y="2240280"/>
            <a:ext cx="274320" cy="27432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512064" y="2066544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05</a:t>
            </a:r>
            <a:endParaRPr lang="en-US" sz="800" dirty="0"/>
          </a:p>
        </p:txBody>
      </p:sp>
      <p:sp>
        <p:nvSpPr>
          <p:cNvPr id="36" name="Text 29"/>
          <p:cNvSpPr/>
          <p:nvPr/>
        </p:nvSpPr>
        <p:spPr>
          <a:xfrm>
            <a:off x="978408" y="2121408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Bag &amp; Checkout</a:t>
            </a:r>
            <a:endParaRPr lang="en-US" sz="1200" dirty="0"/>
          </a:p>
        </p:txBody>
      </p:sp>
      <p:sp>
        <p:nvSpPr>
          <p:cNvPr id="37" name="Text 30"/>
          <p:cNvSpPr/>
          <p:nvPr/>
        </p:nvSpPr>
        <p:spPr>
          <a:xfrm>
            <a:off x="978408" y="2368296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Adding items, coupons, suspend &amp; POS handoff</a:t>
            </a:r>
            <a:endParaRPr lang="en-US" sz="900" dirty="0"/>
          </a:p>
        </p:txBody>
      </p:sp>
      <p:sp>
        <p:nvSpPr>
          <p:cNvPr id="38" name="Shape 31"/>
          <p:cNvSpPr/>
          <p:nvPr/>
        </p:nvSpPr>
        <p:spPr>
          <a:xfrm>
            <a:off x="2578608" y="2020824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39" name="Shape 32"/>
          <p:cNvSpPr/>
          <p:nvPr/>
        </p:nvSpPr>
        <p:spPr>
          <a:xfrm>
            <a:off x="2578608" y="2020824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40" name="Shape 33"/>
          <p:cNvSpPr/>
          <p:nvPr/>
        </p:nvSpPr>
        <p:spPr>
          <a:xfrm>
            <a:off x="2706624" y="2176272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4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0632" y="2240280"/>
            <a:ext cx="274320" cy="274320"/>
          </a:xfrm>
          <a:prstGeom prst="rect">
            <a:avLst/>
          </a:prstGeom>
        </p:spPr>
      </p:pic>
      <p:sp>
        <p:nvSpPr>
          <p:cNvPr id="42" name="Text 34"/>
          <p:cNvSpPr/>
          <p:nvPr/>
        </p:nvSpPr>
        <p:spPr>
          <a:xfrm>
            <a:off x="2706624" y="2066544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06</a:t>
            </a:r>
            <a:endParaRPr lang="en-US" sz="800" dirty="0"/>
          </a:p>
        </p:txBody>
      </p:sp>
      <p:sp>
        <p:nvSpPr>
          <p:cNvPr id="43" name="Text 35"/>
          <p:cNvSpPr/>
          <p:nvPr/>
        </p:nvSpPr>
        <p:spPr>
          <a:xfrm>
            <a:off x="3172968" y="2121408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Favorites</a:t>
            </a:r>
            <a:endParaRPr lang="en-US" sz="1200" dirty="0"/>
          </a:p>
        </p:txBody>
      </p:sp>
      <p:sp>
        <p:nvSpPr>
          <p:cNvPr id="44" name="Text 36"/>
          <p:cNvSpPr/>
          <p:nvPr/>
        </p:nvSpPr>
        <p:spPr>
          <a:xfrm>
            <a:off x="3172968" y="2368296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Saving &amp; sharing items for customers</a:t>
            </a:r>
            <a:endParaRPr lang="en-US" sz="900" dirty="0"/>
          </a:p>
        </p:txBody>
      </p:sp>
      <p:sp>
        <p:nvSpPr>
          <p:cNvPr id="45" name="Shape 37"/>
          <p:cNvSpPr/>
          <p:nvPr/>
        </p:nvSpPr>
        <p:spPr>
          <a:xfrm>
            <a:off x="4773168" y="2020824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46" name="Shape 38"/>
          <p:cNvSpPr/>
          <p:nvPr/>
        </p:nvSpPr>
        <p:spPr>
          <a:xfrm>
            <a:off x="4773168" y="2020824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47" name="Shape 39"/>
          <p:cNvSpPr/>
          <p:nvPr/>
        </p:nvSpPr>
        <p:spPr>
          <a:xfrm>
            <a:off x="4901184" y="2176272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4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192" y="2240280"/>
            <a:ext cx="274320" cy="274320"/>
          </a:xfrm>
          <a:prstGeom prst="rect">
            <a:avLst/>
          </a:prstGeom>
        </p:spPr>
      </p:pic>
      <p:sp>
        <p:nvSpPr>
          <p:cNvPr id="49" name="Text 40"/>
          <p:cNvSpPr/>
          <p:nvPr/>
        </p:nvSpPr>
        <p:spPr>
          <a:xfrm>
            <a:off x="4901184" y="2066544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07</a:t>
            </a:r>
            <a:endParaRPr lang="en-US" sz="800" dirty="0"/>
          </a:p>
        </p:txBody>
      </p:sp>
      <p:sp>
        <p:nvSpPr>
          <p:cNvPr id="50" name="Text 41"/>
          <p:cNvSpPr/>
          <p:nvPr/>
        </p:nvSpPr>
        <p:spPr>
          <a:xfrm>
            <a:off x="5367528" y="2121408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Registry</a:t>
            </a:r>
            <a:endParaRPr lang="en-US" sz="1200" dirty="0"/>
          </a:p>
        </p:txBody>
      </p:sp>
      <p:sp>
        <p:nvSpPr>
          <p:cNvPr id="51" name="Text 42"/>
          <p:cNvSpPr/>
          <p:nvPr/>
        </p:nvSpPr>
        <p:spPr>
          <a:xfrm>
            <a:off x="5367528" y="2368296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Finding, viewing &amp; adding from registries</a:t>
            </a:r>
            <a:endParaRPr lang="en-US" sz="900" dirty="0"/>
          </a:p>
        </p:txBody>
      </p:sp>
      <p:sp>
        <p:nvSpPr>
          <p:cNvPr id="52" name="Shape 43"/>
          <p:cNvSpPr/>
          <p:nvPr/>
        </p:nvSpPr>
        <p:spPr>
          <a:xfrm>
            <a:off x="6967728" y="2020824"/>
            <a:ext cx="1993392" cy="80467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53" name="Shape 44"/>
          <p:cNvSpPr/>
          <p:nvPr/>
        </p:nvSpPr>
        <p:spPr>
          <a:xfrm>
            <a:off x="6967728" y="2020824"/>
            <a:ext cx="45720" cy="80467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54" name="Shape 45"/>
          <p:cNvSpPr/>
          <p:nvPr/>
        </p:nvSpPr>
        <p:spPr>
          <a:xfrm>
            <a:off x="7095744" y="2176272"/>
            <a:ext cx="402336" cy="402336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5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9752" y="2240280"/>
            <a:ext cx="274320" cy="274320"/>
          </a:xfrm>
          <a:prstGeom prst="rect">
            <a:avLst/>
          </a:prstGeom>
        </p:spPr>
      </p:pic>
      <p:sp>
        <p:nvSpPr>
          <p:cNvPr id="56" name="Text 46"/>
          <p:cNvSpPr/>
          <p:nvPr/>
        </p:nvSpPr>
        <p:spPr>
          <a:xfrm>
            <a:off x="7095744" y="2066544"/>
            <a:ext cx="4023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8C8C8C"/>
                </a:solidFill>
              </a:rPr>
              <a:t>08</a:t>
            </a:r>
            <a:endParaRPr lang="en-US" sz="800" dirty="0"/>
          </a:p>
        </p:txBody>
      </p:sp>
      <p:sp>
        <p:nvSpPr>
          <p:cNvPr id="57" name="Text 47"/>
          <p:cNvSpPr/>
          <p:nvPr/>
        </p:nvSpPr>
        <p:spPr>
          <a:xfrm>
            <a:off x="7562088" y="2121408"/>
            <a:ext cx="13350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Quick Reference</a:t>
            </a:r>
            <a:endParaRPr lang="en-US" sz="1200" dirty="0"/>
          </a:p>
        </p:txBody>
      </p:sp>
      <p:sp>
        <p:nvSpPr>
          <p:cNvPr id="58" name="Text 48"/>
          <p:cNvSpPr/>
          <p:nvPr/>
        </p:nvSpPr>
        <p:spPr>
          <a:xfrm>
            <a:off x="7562088" y="2368296"/>
            <a:ext cx="133502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Cheat sheet — gestures, errors &amp; tips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56032"/>
            <a:ext cx="1463040" cy="237744"/>
          </a:xfrm>
          <a:prstGeom prst="roundRect">
            <a:avLst>
              <a:gd name="adj" fmla="val 50000"/>
            </a:avLst>
          </a:prstGeom>
          <a:solidFill>
            <a:srgbClr val="E21A2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560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MODULE 01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Getting Started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0584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8C8C"/>
                </a:solidFill>
              </a:rPr>
              <a:t>Device overview  ·  Navigation  ·  Home screen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389888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21A2C"/>
                </a:solidFill>
              </a:rPr>
              <a:t>Navbar — Always Visible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737360"/>
            <a:ext cx="4023360" cy="603504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94360" y="1837944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901952"/>
            <a:ext cx="274320" cy="2743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78992" y="1810512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Bag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78992" y="2011680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View items added during the customer's session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02920" y="2450592"/>
            <a:ext cx="4023360" cy="603504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94360" y="2551176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615184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078992" y="2523744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Favorites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78992" y="2724912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Items the customer has hearted for later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502920" y="3163824"/>
            <a:ext cx="4023360" cy="603504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94360" y="3264408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328416"/>
            <a:ext cx="274320" cy="2743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078992" y="3236976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Search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1078992" y="3438144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to open keyword / Web ID / UPC search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502920" y="3877056"/>
            <a:ext cx="4023360" cy="603504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594360" y="3977640"/>
            <a:ext cx="402336" cy="402336"/>
          </a:xfrm>
          <a:prstGeom prst="ellipse">
            <a:avLst/>
          </a:prstGeom>
          <a:solidFill>
            <a:srgbClr val="1A1A1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41648"/>
            <a:ext cx="274320" cy="27432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078992" y="3950208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Menu</a:t>
            </a:r>
            <a:endParaRPr lang="en-US" sz="1200" dirty="0"/>
          </a:p>
        </p:txBody>
      </p:sp>
      <p:sp>
        <p:nvSpPr>
          <p:cNvPr id="26" name="Text 20"/>
          <p:cNvSpPr/>
          <p:nvPr/>
        </p:nvSpPr>
        <p:spPr>
          <a:xfrm>
            <a:off x="1078992" y="4151376"/>
            <a:ext cx="3291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Expand navigation; swipe up to reveal login</a:t>
            </a:r>
            <a:endParaRPr lang="en-US" sz="1000" dirty="0"/>
          </a:p>
        </p:txBody>
      </p:sp>
      <p:sp>
        <p:nvSpPr>
          <p:cNvPr id="27" name="Text 21"/>
          <p:cNvSpPr/>
          <p:nvPr/>
        </p:nvSpPr>
        <p:spPr>
          <a:xfrm>
            <a:off x="4846320" y="13898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21A2C"/>
                </a:solidFill>
              </a:rPr>
              <a:t>Home Screen Layout</a:t>
            </a:r>
            <a:endParaRPr lang="en-US" sz="1300" dirty="0"/>
          </a:p>
        </p:txBody>
      </p:sp>
      <p:sp>
        <p:nvSpPr>
          <p:cNvPr id="28" name="Shape 22"/>
          <p:cNvSpPr/>
          <p:nvPr/>
        </p:nvSpPr>
        <p:spPr>
          <a:xfrm>
            <a:off x="4846320" y="1737360"/>
            <a:ext cx="54864" cy="47548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29" name="Text 23"/>
          <p:cNvSpPr/>
          <p:nvPr/>
        </p:nvSpPr>
        <p:spPr>
          <a:xfrm>
            <a:off x="4974336" y="1773936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Featured categories</a:t>
            </a:r>
            <a:endParaRPr lang="en-US" sz="1100" dirty="0"/>
          </a:p>
        </p:txBody>
      </p:sp>
      <p:sp>
        <p:nvSpPr>
          <p:cNvPr id="30" name="Text 24"/>
          <p:cNvSpPr/>
          <p:nvPr/>
        </p:nvSpPr>
        <p:spPr>
          <a:xfrm>
            <a:off x="4974336" y="1975104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Shop All Categories appears at top — tap any to browse</a:t>
            </a:r>
            <a:endParaRPr lang="en-US" sz="1000" dirty="0"/>
          </a:p>
        </p:txBody>
      </p:sp>
      <p:sp>
        <p:nvSpPr>
          <p:cNvPr id="31" name="Shape 25"/>
          <p:cNvSpPr/>
          <p:nvPr/>
        </p:nvSpPr>
        <p:spPr>
          <a:xfrm>
            <a:off x="4846320" y="2350008"/>
            <a:ext cx="54864" cy="47548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2" name="Text 26"/>
          <p:cNvSpPr/>
          <p:nvPr/>
        </p:nvSpPr>
        <p:spPr>
          <a:xfrm>
            <a:off x="4974336" y="2386584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Quick-access tiles</a:t>
            </a:r>
            <a:endParaRPr lang="en-US" sz="1100" dirty="0"/>
          </a:p>
        </p:txBody>
      </p:sp>
      <p:sp>
        <p:nvSpPr>
          <p:cNvPr id="33" name="Text 27"/>
          <p:cNvSpPr/>
          <p:nvPr/>
        </p:nvSpPr>
        <p:spPr>
          <a:xfrm>
            <a:off x="4974336" y="258775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Polos, Shirts, Sweaters, Pants, Coats, Bags, Gifts</a:t>
            </a:r>
            <a:endParaRPr lang="en-US" sz="1000" dirty="0"/>
          </a:p>
        </p:txBody>
      </p:sp>
      <p:sp>
        <p:nvSpPr>
          <p:cNvPr id="34" name="Shape 28"/>
          <p:cNvSpPr/>
          <p:nvPr/>
        </p:nvSpPr>
        <p:spPr>
          <a:xfrm>
            <a:off x="4846320" y="2962656"/>
            <a:ext cx="54864" cy="47548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5" name="Text 29"/>
          <p:cNvSpPr/>
          <p:nvPr/>
        </p:nvSpPr>
        <p:spPr>
          <a:xfrm>
            <a:off x="4974336" y="299923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Lookbook landing</a:t>
            </a:r>
            <a:endParaRPr lang="en-US" sz="1100" dirty="0"/>
          </a:p>
        </p:txBody>
      </p:sp>
      <p:sp>
        <p:nvSpPr>
          <p:cNvPr id="36" name="Text 30"/>
          <p:cNvSpPr/>
          <p:nvPr/>
        </p:nvSpPr>
        <p:spPr>
          <a:xfrm>
            <a:off x="4974336" y="320040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Curated style pages with outfit photography (5.0)</a:t>
            </a:r>
            <a:endParaRPr lang="en-US" sz="1000" dirty="0"/>
          </a:p>
        </p:txBody>
      </p:sp>
      <p:sp>
        <p:nvSpPr>
          <p:cNvPr id="37" name="Shape 31"/>
          <p:cNvSpPr/>
          <p:nvPr/>
        </p:nvSpPr>
        <p:spPr>
          <a:xfrm>
            <a:off x="4846320" y="3575304"/>
            <a:ext cx="54864" cy="47548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8" name="Text 32"/>
          <p:cNvSpPr/>
          <p:nvPr/>
        </p:nvSpPr>
        <p:spPr>
          <a:xfrm>
            <a:off x="4974336" y="3611880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Fit Guide landing</a:t>
            </a:r>
            <a:endParaRPr lang="en-US" sz="1100" dirty="0"/>
          </a:p>
        </p:txBody>
      </p:sp>
      <p:sp>
        <p:nvSpPr>
          <p:cNvPr id="39" name="Text 33"/>
          <p:cNvSpPr/>
          <p:nvPr/>
        </p:nvSpPr>
        <p:spPr>
          <a:xfrm>
            <a:off x="4974336" y="381304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Category sizing guides for easy customer reference (6.0)</a:t>
            </a:r>
            <a:endParaRPr lang="en-US" sz="1000" dirty="0"/>
          </a:p>
        </p:txBody>
      </p:sp>
      <p:sp>
        <p:nvSpPr>
          <p:cNvPr id="40" name="Shape 34"/>
          <p:cNvSpPr/>
          <p:nvPr/>
        </p:nvSpPr>
        <p:spPr>
          <a:xfrm>
            <a:off x="4846320" y="4187952"/>
            <a:ext cx="54864" cy="47548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41" name="Text 35"/>
          <p:cNvSpPr/>
          <p:nvPr/>
        </p:nvSpPr>
        <p:spPr>
          <a:xfrm>
            <a:off x="4974336" y="4224528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Back button</a:t>
            </a:r>
            <a:endParaRPr lang="en-US" sz="1100" dirty="0"/>
          </a:p>
        </p:txBody>
      </p:sp>
      <p:sp>
        <p:nvSpPr>
          <p:cNvPr id="42" name="Text 36"/>
          <p:cNvSpPr/>
          <p:nvPr/>
        </p:nvSpPr>
        <p:spPr>
          <a:xfrm>
            <a:off x="4974336" y="4425696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Hidden on home page — appears on all other screens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-457200"/>
            <a:ext cx="2560320" cy="256032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828800" cy="1828800"/>
          </a:xfrm>
          <a:prstGeom prst="ellipse">
            <a:avLst/>
          </a:prstGeom>
          <a:solidFill>
            <a:srgbClr val="FFFFFF">
              <a:alpha val="15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02920" y="274320"/>
            <a:ext cx="1463040" cy="237744"/>
          </a:xfrm>
          <a:prstGeom prst="roundRect">
            <a:avLst>
              <a:gd name="adj" fmla="val 50000"/>
            </a:avLst>
          </a:prstGeom>
          <a:solidFill>
            <a:srgbClr val="CC1020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27432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MODULE 02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502920" y="566928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Associate Login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&amp; Commissions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02920" y="1609344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</a:rPr>
              <a:t>Logging in unlocks suspend, commission tracking,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BDBDBD"/>
                </a:solidFill>
              </a:rPr>
              <a:t>and full bag management capabilities.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2176272"/>
            <a:ext cx="5303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21A2C"/>
                </a:solidFill>
              </a:rPr>
              <a:t>HOW TO LOG IN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02920" y="2478024"/>
            <a:ext cx="256032" cy="256032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478024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50392" y="2487168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Open the navigation menu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50392" y="2688336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DBDBD"/>
                </a:solidFill>
              </a:rPr>
              <a:t>Tap the Menu button in the top-right navbar.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2920" y="2953512"/>
            <a:ext cx="256032" cy="256032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2953512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50392" y="2962656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Swipe UP on the menu tray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50392" y="3163824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DBDBD"/>
                </a:solidFill>
              </a:rPr>
              <a:t>A quick upward swipe reveals the hidden Login &amp; Settings buttons.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2920" y="3429000"/>
            <a:ext cx="256032" cy="256032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19" name="Text 17"/>
          <p:cNvSpPr/>
          <p:nvPr/>
        </p:nvSpPr>
        <p:spPr>
          <a:xfrm>
            <a:off x="502920" y="3429000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50392" y="3438144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Tap Login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50392" y="3639312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DBDBD"/>
                </a:solidFill>
              </a:rPr>
              <a:t>The Associate Login screen (40.0) opens with a credentials form.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02920" y="3904488"/>
            <a:ext cx="256032" cy="256032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23" name="Text 21"/>
          <p:cNvSpPr/>
          <p:nvPr/>
        </p:nvSpPr>
        <p:spPr>
          <a:xfrm>
            <a:off x="502920" y="3904488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50392" y="39136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Enter your Associate ID &amp; PIN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50392" y="411480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DBDBD"/>
                </a:solidFill>
              </a:rPr>
              <a:t>Use your store-issued ID. Tap Sign In to authenticate.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02920" y="4379976"/>
            <a:ext cx="256032" cy="256032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4379976"/>
            <a:ext cx="256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850392" y="43891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Confirm login status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850392" y="4590288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DBDBD"/>
                </a:solidFill>
              </a:rPr>
              <a:t>Your name appears in the nav. Suspend button is now visible in Bag.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6309360" y="475488"/>
            <a:ext cx="2560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FFFFFF"/>
                </a:solidFill>
              </a:rPr>
              <a:t>EARNING COMMISSIONS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6291072" y="841248"/>
            <a:ext cx="347472" cy="347472"/>
          </a:xfrm>
          <a:prstGeom prst="ellipse">
            <a:avLst/>
          </a:prstGeom>
          <a:solidFill>
            <a:srgbClr val="CC1020"/>
          </a:solidFill>
          <a:ln/>
        </p:spPr>
      </p:sp>
      <p:pic>
        <p:nvPicPr>
          <p:cNvPr id="3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5080" y="896112"/>
            <a:ext cx="219456" cy="219456"/>
          </a:xfrm>
          <a:prstGeom prst="rect">
            <a:avLst/>
          </a:prstGeom>
        </p:spPr>
      </p:pic>
      <p:sp>
        <p:nvSpPr>
          <p:cNvPr id="33" name="Text 30"/>
          <p:cNvSpPr/>
          <p:nvPr/>
        </p:nvSpPr>
        <p:spPr>
          <a:xfrm>
            <a:off x="6711696" y="859536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Logged-In Sales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6711696" y="1060704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D0D3"/>
                </a:solidFill>
              </a:rPr>
              <a:t>Every item added to a bag while you are logged in is attributed to your associate number for commission calculation.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6291072" y="1865376"/>
            <a:ext cx="347472" cy="347472"/>
          </a:xfrm>
          <a:prstGeom prst="ellipse">
            <a:avLst/>
          </a:prstGeom>
          <a:solidFill>
            <a:srgbClr val="CC1020"/>
          </a:solidFill>
          <a:ln/>
        </p:spPr>
      </p:sp>
      <p:pic>
        <p:nvPicPr>
          <p:cNvPr id="3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920240"/>
            <a:ext cx="219456" cy="219456"/>
          </a:xfrm>
          <a:prstGeom prst="rect">
            <a:avLst/>
          </a:prstGeom>
        </p:spPr>
      </p:pic>
      <p:sp>
        <p:nvSpPr>
          <p:cNvPr id="37" name="Text 33"/>
          <p:cNvSpPr/>
          <p:nvPr/>
        </p:nvSpPr>
        <p:spPr>
          <a:xfrm>
            <a:off x="6711696" y="1883664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Suspend to POS</a:t>
            </a:r>
            <a:endParaRPr lang="en-US" sz="1100" dirty="0"/>
          </a:p>
        </p:txBody>
      </p:sp>
      <p:sp>
        <p:nvSpPr>
          <p:cNvPr id="38" name="Text 34"/>
          <p:cNvSpPr/>
          <p:nvPr/>
        </p:nvSpPr>
        <p:spPr>
          <a:xfrm>
            <a:off x="6711696" y="2084832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D0D3"/>
                </a:solidFill>
              </a:rPr>
              <a:t>When you Suspend a bag, your ID travels with the transaction to the register — ensuring commission is captured at payment.</a:t>
            </a:r>
            <a:endParaRPr lang="en-US" sz="900" dirty="0"/>
          </a:p>
        </p:txBody>
      </p:sp>
      <p:sp>
        <p:nvSpPr>
          <p:cNvPr id="39" name="Shape 35"/>
          <p:cNvSpPr/>
          <p:nvPr/>
        </p:nvSpPr>
        <p:spPr>
          <a:xfrm>
            <a:off x="6291072" y="2889504"/>
            <a:ext cx="347472" cy="347472"/>
          </a:xfrm>
          <a:prstGeom prst="ellipse">
            <a:avLst/>
          </a:prstGeom>
          <a:solidFill>
            <a:srgbClr val="CC1020"/>
          </a:solidFill>
          <a:ln/>
        </p:spPr>
      </p:sp>
      <p:pic>
        <p:nvPicPr>
          <p:cNvPr id="4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2944368"/>
            <a:ext cx="219456" cy="219456"/>
          </a:xfrm>
          <a:prstGeom prst="rect">
            <a:avLst/>
          </a:prstGeom>
        </p:spPr>
      </p:pic>
      <p:sp>
        <p:nvSpPr>
          <p:cNvPr id="41" name="Text 36"/>
          <p:cNvSpPr/>
          <p:nvPr/>
        </p:nvSpPr>
        <p:spPr>
          <a:xfrm>
            <a:off x="6711696" y="2907792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Split Bags</a:t>
            </a:r>
            <a:endParaRPr lang="en-US" sz="1100" dirty="0"/>
          </a:p>
        </p:txBody>
      </p:sp>
      <p:sp>
        <p:nvSpPr>
          <p:cNvPr id="42" name="Text 37"/>
          <p:cNvSpPr/>
          <p:nvPr/>
        </p:nvSpPr>
        <p:spPr>
          <a:xfrm>
            <a:off x="6711696" y="3108960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D0D3"/>
                </a:solidFill>
              </a:rPr>
              <a:t>Divided bags (e.g. personal + registry) are tracked per segment. Each segment you suspend earns commission individually.</a:t>
            </a:r>
            <a:endParaRPr lang="en-US" sz="900" dirty="0"/>
          </a:p>
        </p:txBody>
      </p:sp>
      <p:sp>
        <p:nvSpPr>
          <p:cNvPr id="43" name="Shape 38"/>
          <p:cNvSpPr/>
          <p:nvPr/>
        </p:nvSpPr>
        <p:spPr>
          <a:xfrm>
            <a:off x="6291072" y="3913632"/>
            <a:ext cx="347472" cy="347472"/>
          </a:xfrm>
          <a:prstGeom prst="ellipse">
            <a:avLst/>
          </a:prstGeom>
          <a:solidFill>
            <a:srgbClr val="CC1020"/>
          </a:solidFill>
          <a:ln/>
        </p:spPr>
      </p:sp>
      <p:pic>
        <p:nvPicPr>
          <p:cNvPr id="4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3968496"/>
            <a:ext cx="219456" cy="219456"/>
          </a:xfrm>
          <a:prstGeom prst="rect">
            <a:avLst/>
          </a:prstGeom>
        </p:spPr>
      </p:pic>
      <p:sp>
        <p:nvSpPr>
          <p:cNvPr id="45" name="Text 39"/>
          <p:cNvSpPr/>
          <p:nvPr/>
        </p:nvSpPr>
        <p:spPr>
          <a:xfrm>
            <a:off x="6711696" y="3931920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Settings Reminder</a:t>
            </a:r>
            <a:endParaRPr lang="en-US" sz="1100" dirty="0"/>
          </a:p>
        </p:txBody>
      </p:sp>
      <p:sp>
        <p:nvSpPr>
          <p:cNvPr id="46" name="Text 40"/>
          <p:cNvSpPr/>
          <p:nvPr/>
        </p:nvSpPr>
        <p:spPr>
          <a:xfrm>
            <a:off x="6711696" y="4133088"/>
            <a:ext cx="2377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5D0D3"/>
                </a:solidFill>
              </a:rPr>
              <a:t>Log out after each customer session. Your credentials should never carry over to the next shopper's bag.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56032"/>
            <a:ext cx="1463040" cy="237744"/>
          </a:xfrm>
          <a:prstGeom prst="roundRect">
            <a:avLst>
              <a:gd name="adj" fmla="val 50000"/>
            </a:avLst>
          </a:prstGeom>
          <a:solidFill>
            <a:srgbClr val="E21A2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560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MODULE 03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48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Search &amp; Browse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05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8C8C"/>
                </a:solidFill>
              </a:rPr>
              <a:t>Three ways to find any product quickly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84048" y="1371600"/>
            <a:ext cx="2706624" cy="34290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9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84048" y="1371600"/>
            <a:ext cx="2706624" cy="603504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8" name="Shape 6"/>
          <p:cNvSpPr/>
          <p:nvPr/>
        </p:nvSpPr>
        <p:spPr>
          <a:xfrm>
            <a:off x="512064" y="146304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527048"/>
            <a:ext cx="292608" cy="2926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024128" y="1463040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Keyword Search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12064" y="2011680"/>
            <a:ext cx="25237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C8C8C"/>
                </a:solidFill>
              </a:rPr>
              <a:t>e.g. "polo shirt" or "Michael Kors tote"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512064" y="2331720"/>
            <a:ext cx="182880" cy="18288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13" name="Text 10"/>
          <p:cNvSpPr/>
          <p:nvPr/>
        </p:nvSpPr>
        <p:spPr>
          <a:xfrm>
            <a:off x="512064" y="233172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768096" y="2340864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Search in navbar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512064" y="2807208"/>
            <a:ext cx="182880" cy="18288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16" name="Text 13"/>
          <p:cNvSpPr/>
          <p:nvPr/>
        </p:nvSpPr>
        <p:spPr>
          <a:xfrm>
            <a:off x="512064" y="280720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68096" y="2816352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Type the product name or brand</a:t>
            </a:r>
            <a:endParaRPr lang="en-US" sz="1000" dirty="0"/>
          </a:p>
        </p:txBody>
      </p:sp>
      <p:sp>
        <p:nvSpPr>
          <p:cNvPr id="18" name="Shape 15"/>
          <p:cNvSpPr/>
          <p:nvPr/>
        </p:nvSpPr>
        <p:spPr>
          <a:xfrm>
            <a:off x="512064" y="3282696"/>
            <a:ext cx="182880" cy="18288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19" name="Text 16"/>
          <p:cNvSpPr/>
          <p:nvPr/>
        </p:nvSpPr>
        <p:spPr>
          <a:xfrm>
            <a:off x="512064" y="328269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768096" y="3291840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Suggestions appear as you type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12064" y="3758184"/>
            <a:ext cx="182880" cy="18288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22" name="Text 19"/>
          <p:cNvSpPr/>
          <p:nvPr/>
        </p:nvSpPr>
        <p:spPr>
          <a:xfrm>
            <a:off x="512064" y="3758184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768096" y="3767328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a suggestion or press Search</a:t>
            </a:r>
            <a:endParaRPr lang="en-US" sz="1000" dirty="0"/>
          </a:p>
        </p:txBody>
      </p:sp>
      <p:sp>
        <p:nvSpPr>
          <p:cNvPr id="24" name="Shape 21"/>
          <p:cNvSpPr/>
          <p:nvPr/>
        </p:nvSpPr>
        <p:spPr>
          <a:xfrm>
            <a:off x="3310128" y="1371600"/>
            <a:ext cx="2706624" cy="34290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9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3310128" y="1371600"/>
            <a:ext cx="2706624" cy="603504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26" name="Shape 23"/>
          <p:cNvSpPr/>
          <p:nvPr/>
        </p:nvSpPr>
        <p:spPr>
          <a:xfrm>
            <a:off x="3438144" y="146304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2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52" y="1527048"/>
            <a:ext cx="292608" cy="292608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3950208" y="1463040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Web ID / UPC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3438144" y="2011680"/>
            <a:ext cx="25237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C8C8C"/>
                </a:solidFill>
              </a:rPr>
              <a:t>Scan barcode or enter code directly</a:t>
            </a:r>
            <a:endParaRPr lang="en-US" sz="1000" dirty="0"/>
          </a:p>
        </p:txBody>
      </p:sp>
      <p:sp>
        <p:nvSpPr>
          <p:cNvPr id="30" name="Shape 26"/>
          <p:cNvSpPr/>
          <p:nvPr/>
        </p:nvSpPr>
        <p:spPr>
          <a:xfrm>
            <a:off x="3438144" y="2331720"/>
            <a:ext cx="182880" cy="182880"/>
          </a:xfrm>
          <a:prstGeom prst="ellipse">
            <a:avLst/>
          </a:prstGeom>
          <a:solidFill>
            <a:srgbClr val="1A1A1A"/>
          </a:solidFill>
          <a:ln/>
        </p:spPr>
      </p:sp>
      <p:sp>
        <p:nvSpPr>
          <p:cNvPr id="31" name="Text 27"/>
          <p:cNvSpPr/>
          <p:nvPr/>
        </p:nvSpPr>
        <p:spPr>
          <a:xfrm>
            <a:off x="3438144" y="233172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32" name="Text 28"/>
          <p:cNvSpPr/>
          <p:nvPr/>
        </p:nvSpPr>
        <p:spPr>
          <a:xfrm>
            <a:off x="3694176" y="2340864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Search in navbar</a:t>
            </a:r>
            <a:endParaRPr lang="en-US" sz="1000" dirty="0"/>
          </a:p>
        </p:txBody>
      </p:sp>
      <p:sp>
        <p:nvSpPr>
          <p:cNvPr id="33" name="Shape 29"/>
          <p:cNvSpPr/>
          <p:nvPr/>
        </p:nvSpPr>
        <p:spPr>
          <a:xfrm>
            <a:off x="3438144" y="2807208"/>
            <a:ext cx="182880" cy="182880"/>
          </a:xfrm>
          <a:prstGeom prst="ellipse">
            <a:avLst/>
          </a:prstGeom>
          <a:solidFill>
            <a:srgbClr val="1A1A1A"/>
          </a:solidFill>
          <a:ln/>
        </p:spPr>
      </p:sp>
      <p:sp>
        <p:nvSpPr>
          <p:cNvPr id="34" name="Text 30"/>
          <p:cNvSpPr/>
          <p:nvPr/>
        </p:nvSpPr>
        <p:spPr>
          <a:xfrm>
            <a:off x="3438144" y="280720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35" name="Text 31"/>
          <p:cNvSpPr/>
          <p:nvPr/>
        </p:nvSpPr>
        <p:spPr>
          <a:xfrm>
            <a:off x="3694176" y="2816352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Enter the 7-digit Web ID or scan barcode</a:t>
            </a:r>
            <a:endParaRPr lang="en-US" sz="1000" dirty="0"/>
          </a:p>
        </p:txBody>
      </p:sp>
      <p:sp>
        <p:nvSpPr>
          <p:cNvPr id="36" name="Shape 32"/>
          <p:cNvSpPr/>
          <p:nvPr/>
        </p:nvSpPr>
        <p:spPr>
          <a:xfrm>
            <a:off x="3438144" y="3282696"/>
            <a:ext cx="182880" cy="182880"/>
          </a:xfrm>
          <a:prstGeom prst="ellipse">
            <a:avLst/>
          </a:prstGeom>
          <a:solidFill>
            <a:srgbClr val="1A1A1A"/>
          </a:solidFill>
          <a:ln/>
        </p:spPr>
      </p:sp>
      <p:sp>
        <p:nvSpPr>
          <p:cNvPr id="37" name="Text 33"/>
          <p:cNvSpPr/>
          <p:nvPr/>
        </p:nvSpPr>
        <p:spPr>
          <a:xfrm>
            <a:off x="3438144" y="328269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38" name="Text 34"/>
          <p:cNvSpPr/>
          <p:nvPr/>
        </p:nvSpPr>
        <p:spPr>
          <a:xfrm>
            <a:off x="3694176" y="3291840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Item loads directly to its product page</a:t>
            </a:r>
            <a:endParaRPr lang="en-US" sz="1000" dirty="0"/>
          </a:p>
        </p:txBody>
      </p:sp>
      <p:sp>
        <p:nvSpPr>
          <p:cNvPr id="39" name="Shape 35"/>
          <p:cNvSpPr/>
          <p:nvPr/>
        </p:nvSpPr>
        <p:spPr>
          <a:xfrm>
            <a:off x="3438144" y="3758184"/>
            <a:ext cx="182880" cy="182880"/>
          </a:xfrm>
          <a:prstGeom prst="ellipse">
            <a:avLst/>
          </a:prstGeom>
          <a:solidFill>
            <a:srgbClr val="1A1A1A"/>
          </a:solidFill>
          <a:ln/>
        </p:spPr>
      </p:sp>
      <p:sp>
        <p:nvSpPr>
          <p:cNvPr id="40" name="Text 36"/>
          <p:cNvSpPr/>
          <p:nvPr/>
        </p:nvSpPr>
        <p:spPr>
          <a:xfrm>
            <a:off x="3438144" y="3758184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41" name="Text 37"/>
          <p:cNvSpPr/>
          <p:nvPr/>
        </p:nvSpPr>
        <p:spPr>
          <a:xfrm>
            <a:off x="3694176" y="3767328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No browsing required</a:t>
            </a:r>
            <a:endParaRPr lang="en-US" sz="1000" dirty="0"/>
          </a:p>
        </p:txBody>
      </p:sp>
      <p:sp>
        <p:nvSpPr>
          <p:cNvPr id="42" name="Shape 38"/>
          <p:cNvSpPr/>
          <p:nvPr/>
        </p:nvSpPr>
        <p:spPr>
          <a:xfrm>
            <a:off x="6236208" y="1371600"/>
            <a:ext cx="2706624" cy="34290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9000"/>
              </a:srgbClr>
            </a:outerShdw>
          </a:effectLst>
        </p:spPr>
      </p:sp>
      <p:sp>
        <p:nvSpPr>
          <p:cNvPr id="43" name="Shape 39"/>
          <p:cNvSpPr/>
          <p:nvPr/>
        </p:nvSpPr>
        <p:spPr>
          <a:xfrm>
            <a:off x="6236208" y="1371600"/>
            <a:ext cx="2706624" cy="603504"/>
          </a:xfrm>
          <a:prstGeom prst="rect">
            <a:avLst/>
          </a:prstGeom>
          <a:solidFill>
            <a:srgbClr val="555555"/>
          </a:solidFill>
          <a:ln/>
        </p:spPr>
      </p:sp>
      <p:sp>
        <p:nvSpPr>
          <p:cNvPr id="44" name="Shape 40"/>
          <p:cNvSpPr/>
          <p:nvPr/>
        </p:nvSpPr>
        <p:spPr>
          <a:xfrm>
            <a:off x="6364224" y="1463040"/>
            <a:ext cx="420624" cy="420624"/>
          </a:xfrm>
          <a:prstGeom prst="ellipse">
            <a:avLst/>
          </a:prstGeom>
          <a:solidFill>
            <a:srgbClr val="FFFFFF">
              <a:alpha val="75000"/>
            </a:srgbClr>
          </a:solidFill>
          <a:ln/>
        </p:spPr>
      </p:sp>
      <p:pic>
        <p:nvPicPr>
          <p:cNvPr id="4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2" y="1527048"/>
            <a:ext cx="292608" cy="292608"/>
          </a:xfrm>
          <a:prstGeom prst="rect">
            <a:avLst/>
          </a:prstGeom>
        </p:spPr>
      </p:pic>
      <p:sp>
        <p:nvSpPr>
          <p:cNvPr id="46" name="Text 41"/>
          <p:cNvSpPr/>
          <p:nvPr/>
        </p:nvSpPr>
        <p:spPr>
          <a:xfrm>
            <a:off x="6876288" y="1463040"/>
            <a:ext cx="1993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Browse &amp; Filter</a:t>
            </a:r>
            <a:endParaRPr lang="en-US" sz="1200" dirty="0"/>
          </a:p>
        </p:txBody>
      </p:sp>
      <p:sp>
        <p:nvSpPr>
          <p:cNvPr id="47" name="Text 42"/>
          <p:cNvSpPr/>
          <p:nvPr/>
        </p:nvSpPr>
        <p:spPr>
          <a:xfrm>
            <a:off x="6364224" y="2011680"/>
            <a:ext cx="25237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8C8C8C"/>
                </a:solidFill>
              </a:rPr>
              <a:t>Great for helping undecided customers</a:t>
            </a:r>
            <a:endParaRPr lang="en-US" sz="1000" dirty="0"/>
          </a:p>
        </p:txBody>
      </p:sp>
      <p:sp>
        <p:nvSpPr>
          <p:cNvPr id="48" name="Shape 43"/>
          <p:cNvSpPr/>
          <p:nvPr/>
        </p:nvSpPr>
        <p:spPr>
          <a:xfrm>
            <a:off x="6364224" y="2331720"/>
            <a:ext cx="182880" cy="182880"/>
          </a:xfrm>
          <a:prstGeom prst="ellipse">
            <a:avLst/>
          </a:prstGeom>
          <a:solidFill>
            <a:srgbClr val="555555"/>
          </a:solidFill>
          <a:ln/>
        </p:spPr>
      </p:sp>
      <p:sp>
        <p:nvSpPr>
          <p:cNvPr id="49" name="Text 44"/>
          <p:cNvSpPr/>
          <p:nvPr/>
        </p:nvSpPr>
        <p:spPr>
          <a:xfrm>
            <a:off x="6364224" y="2331720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50" name="Text 45"/>
          <p:cNvSpPr/>
          <p:nvPr/>
        </p:nvSpPr>
        <p:spPr>
          <a:xfrm>
            <a:off x="6620256" y="2340864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a category from home</a:t>
            </a:r>
            <a:endParaRPr lang="en-US" sz="1000" dirty="0"/>
          </a:p>
        </p:txBody>
      </p:sp>
      <p:sp>
        <p:nvSpPr>
          <p:cNvPr id="51" name="Shape 46"/>
          <p:cNvSpPr/>
          <p:nvPr/>
        </p:nvSpPr>
        <p:spPr>
          <a:xfrm>
            <a:off x="6364224" y="2807208"/>
            <a:ext cx="182880" cy="182880"/>
          </a:xfrm>
          <a:prstGeom prst="ellipse">
            <a:avLst/>
          </a:prstGeom>
          <a:solidFill>
            <a:srgbClr val="555555"/>
          </a:solidFill>
          <a:ln/>
        </p:spPr>
      </p:sp>
      <p:sp>
        <p:nvSpPr>
          <p:cNvPr id="52" name="Text 47"/>
          <p:cNvSpPr/>
          <p:nvPr/>
        </p:nvSpPr>
        <p:spPr>
          <a:xfrm>
            <a:off x="6364224" y="2807208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53" name="Text 48"/>
          <p:cNvSpPr/>
          <p:nvPr/>
        </p:nvSpPr>
        <p:spPr>
          <a:xfrm>
            <a:off x="6620256" y="2816352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Open filter column on results page</a:t>
            </a:r>
            <a:endParaRPr lang="en-US" sz="1000" dirty="0"/>
          </a:p>
        </p:txBody>
      </p:sp>
      <p:sp>
        <p:nvSpPr>
          <p:cNvPr id="54" name="Shape 49"/>
          <p:cNvSpPr/>
          <p:nvPr/>
        </p:nvSpPr>
        <p:spPr>
          <a:xfrm>
            <a:off x="6364224" y="3282696"/>
            <a:ext cx="182880" cy="182880"/>
          </a:xfrm>
          <a:prstGeom prst="ellipse">
            <a:avLst/>
          </a:prstGeom>
          <a:solidFill>
            <a:srgbClr val="555555"/>
          </a:solidFill>
          <a:ln/>
        </p:spPr>
      </p:sp>
      <p:sp>
        <p:nvSpPr>
          <p:cNvPr id="55" name="Text 50"/>
          <p:cNvSpPr/>
          <p:nvPr/>
        </p:nvSpPr>
        <p:spPr>
          <a:xfrm>
            <a:off x="6364224" y="328269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56" name="Text 51"/>
          <p:cNvSpPr/>
          <p:nvPr/>
        </p:nvSpPr>
        <p:spPr>
          <a:xfrm>
            <a:off x="6620256" y="3291840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Set size, color, price, fit</a:t>
            </a:r>
            <a:endParaRPr lang="en-US" sz="1000" dirty="0"/>
          </a:p>
        </p:txBody>
      </p:sp>
      <p:sp>
        <p:nvSpPr>
          <p:cNvPr id="57" name="Shape 52"/>
          <p:cNvSpPr/>
          <p:nvPr/>
        </p:nvSpPr>
        <p:spPr>
          <a:xfrm>
            <a:off x="6364224" y="3758184"/>
            <a:ext cx="182880" cy="182880"/>
          </a:xfrm>
          <a:prstGeom prst="ellipse">
            <a:avLst/>
          </a:prstGeom>
          <a:solidFill>
            <a:srgbClr val="555555"/>
          </a:solidFill>
          <a:ln/>
        </p:spPr>
      </p:sp>
      <p:sp>
        <p:nvSpPr>
          <p:cNvPr id="58" name="Text 53"/>
          <p:cNvSpPr/>
          <p:nvPr/>
        </p:nvSpPr>
        <p:spPr>
          <a:xfrm>
            <a:off x="6364224" y="3758184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59" name="Text 54"/>
          <p:cNvSpPr/>
          <p:nvPr/>
        </p:nvSpPr>
        <p:spPr>
          <a:xfrm>
            <a:off x="6620256" y="3767328"/>
            <a:ext cx="22311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sub-filters for further refinement</a:t>
            </a:r>
            <a:endParaRPr lang="en-US" sz="1000" dirty="0"/>
          </a:p>
        </p:txBody>
      </p:sp>
      <p:sp>
        <p:nvSpPr>
          <p:cNvPr id="60" name="Shape 55"/>
          <p:cNvSpPr/>
          <p:nvPr/>
        </p:nvSpPr>
        <p:spPr>
          <a:xfrm>
            <a:off x="384048" y="4754880"/>
            <a:ext cx="8375904" cy="219456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61" name="Text 56"/>
          <p:cNvSpPr/>
          <p:nvPr/>
        </p:nvSpPr>
        <p:spPr>
          <a:xfrm>
            <a:off x="502920" y="475488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Pro tip: If search returns 0 results, the app will prompt the customer to try a different keyword or see an associate.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56032"/>
            <a:ext cx="1463040" cy="237744"/>
          </a:xfrm>
          <a:prstGeom prst="roundRect">
            <a:avLst>
              <a:gd name="adj" fmla="val 50000"/>
            </a:avLst>
          </a:prstGeom>
          <a:solidFill>
            <a:srgbClr val="E21A2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560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MODULE 04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48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Product Detail Page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0584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8C8C"/>
                </a:solidFill>
              </a:rPr>
              <a:t>Swipe through panels to access every product detail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84048" y="1371600"/>
            <a:ext cx="2011680" cy="1005840"/>
          </a:xfrm>
          <a:prstGeom prst="rect">
            <a:avLst/>
          </a:prstGeom>
          <a:solidFill>
            <a:srgbClr val="E21A2C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384048" y="13990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CCCC"/>
                </a:solidFill>
              </a:rPr>
              <a:t>Panel 1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384048" y="159105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Main PDP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1847088"/>
            <a:ext cx="1865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C0C0"/>
                </a:solidFill>
              </a:rPr>
              <a:t>Image slideshow + price, size, color, Add to Bag, Other Stores, Share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395728" y="1819656"/>
            <a:ext cx="155448" cy="10972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1" name="Shape 9"/>
          <p:cNvSpPr/>
          <p:nvPr/>
        </p:nvSpPr>
        <p:spPr>
          <a:xfrm>
            <a:off x="2560320" y="1371600"/>
            <a:ext cx="2011680" cy="1005840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560320" y="13990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8C8C8C"/>
                </a:solidFill>
              </a:rPr>
              <a:t>Panel 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2560320" y="159105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Product Desc.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2633472" y="1847088"/>
            <a:ext cx="1865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Full text description and feature bullet points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4572000" y="1819656"/>
            <a:ext cx="155448" cy="10972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6" name="Shape 14"/>
          <p:cNvSpPr/>
          <p:nvPr/>
        </p:nvSpPr>
        <p:spPr>
          <a:xfrm>
            <a:off x="4736592" y="1371600"/>
            <a:ext cx="2011680" cy="1005840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736592" y="13990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8C8C8C"/>
                </a:solidFill>
              </a:rPr>
              <a:t>Panel 3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4736592" y="159105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Reviews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809744" y="1847088"/>
            <a:ext cx="1865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Star rating + scrollable customer reviews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748272" y="1819656"/>
            <a:ext cx="155448" cy="109728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21" name="Shape 19"/>
          <p:cNvSpPr/>
          <p:nvPr/>
        </p:nvSpPr>
        <p:spPr>
          <a:xfrm>
            <a:off x="6912864" y="1371600"/>
            <a:ext cx="2011680" cy="1005840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63500" dist="25400" dir="8100000">
              <a:srgbClr val="000000">
                <a:alpha val="8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912864" y="139903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8C8C8C"/>
                </a:solidFill>
              </a:rPr>
              <a:t>Panel 4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912864" y="1591056"/>
            <a:ext cx="2011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1A1A"/>
                </a:solidFill>
              </a:rPr>
              <a:t>You Might Like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986016" y="1847088"/>
            <a:ext cx="1865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5A5A"/>
                </a:solidFill>
              </a:rPr>
              <a:t>Recommended products — tap to go directly to that PDP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502920" y="2578608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50" kern="0" dirty="0">
                <a:solidFill>
                  <a:srgbClr val="E21A2C"/>
                </a:solidFill>
              </a:rPr>
              <a:t>KEY ACTIONS ON THE MAIN PANEL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384048" y="2889504"/>
            <a:ext cx="4297680" cy="502920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27" name="Shape 25"/>
          <p:cNvSpPr/>
          <p:nvPr/>
        </p:nvSpPr>
        <p:spPr>
          <a:xfrm>
            <a:off x="475488" y="2948940"/>
            <a:ext cx="365760" cy="36576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496" y="3008376"/>
            <a:ext cx="237744" cy="237744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932688" y="2944368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Favorite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932688" y="3145536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the heart — it animates toward the nav favorites icon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864608" y="2889504"/>
            <a:ext cx="4297680" cy="502920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32" name="Shape 29"/>
          <p:cNvSpPr/>
          <p:nvPr/>
        </p:nvSpPr>
        <p:spPr>
          <a:xfrm>
            <a:off x="4956048" y="2948940"/>
            <a:ext cx="365760" cy="36576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056" y="3008376"/>
            <a:ext cx="237744" cy="237744"/>
          </a:xfrm>
          <a:prstGeom prst="rect">
            <a:avLst/>
          </a:prstGeom>
        </p:spPr>
      </p:pic>
      <p:sp>
        <p:nvSpPr>
          <p:cNvPr id="34" name="Text 30"/>
          <p:cNvSpPr/>
          <p:nvPr/>
        </p:nvSpPr>
        <p:spPr>
          <a:xfrm>
            <a:off x="5413248" y="2944368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More Colors</a:t>
            </a:r>
            <a:endParaRPr lang="en-US" sz="1100" dirty="0"/>
          </a:p>
        </p:txBody>
      </p:sp>
      <p:sp>
        <p:nvSpPr>
          <p:cNvPr id="35" name="Text 31"/>
          <p:cNvSpPr/>
          <p:nvPr/>
        </p:nvSpPr>
        <p:spPr>
          <a:xfrm>
            <a:off x="5413248" y="3145536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to open color palette overlay and select a variant</a:t>
            </a:r>
            <a:endParaRPr lang="en-US" sz="1000" dirty="0"/>
          </a:p>
        </p:txBody>
      </p:sp>
      <p:sp>
        <p:nvSpPr>
          <p:cNvPr id="36" name="Shape 32"/>
          <p:cNvSpPr/>
          <p:nvPr/>
        </p:nvSpPr>
        <p:spPr>
          <a:xfrm>
            <a:off x="384048" y="3465576"/>
            <a:ext cx="4297680" cy="502920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37" name="Shape 33"/>
          <p:cNvSpPr/>
          <p:nvPr/>
        </p:nvSpPr>
        <p:spPr>
          <a:xfrm>
            <a:off x="475488" y="3525012"/>
            <a:ext cx="365760" cy="36576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3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" y="3584448"/>
            <a:ext cx="237744" cy="237744"/>
          </a:xfrm>
          <a:prstGeom prst="rect">
            <a:avLst/>
          </a:prstGeom>
        </p:spPr>
      </p:pic>
      <p:sp>
        <p:nvSpPr>
          <p:cNvPr id="39" name="Text 34"/>
          <p:cNvSpPr/>
          <p:nvPr/>
        </p:nvSpPr>
        <p:spPr>
          <a:xfrm>
            <a:off x="932688" y="3520440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Other Stores</a:t>
            </a:r>
            <a:endParaRPr lang="en-US" sz="1100" dirty="0"/>
          </a:p>
        </p:txBody>
      </p:sp>
      <p:sp>
        <p:nvSpPr>
          <p:cNvPr id="40" name="Text 35"/>
          <p:cNvSpPr/>
          <p:nvPr/>
        </p:nvSpPr>
        <p:spPr>
          <a:xfrm>
            <a:off x="932688" y="3721608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Check inventory at nearby Macy's locations by store</a:t>
            </a:r>
            <a:endParaRPr lang="en-US" sz="1000" dirty="0"/>
          </a:p>
        </p:txBody>
      </p:sp>
      <p:sp>
        <p:nvSpPr>
          <p:cNvPr id="41" name="Shape 36"/>
          <p:cNvSpPr/>
          <p:nvPr/>
        </p:nvSpPr>
        <p:spPr>
          <a:xfrm>
            <a:off x="4864608" y="3465576"/>
            <a:ext cx="4297680" cy="502920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42" name="Shape 37"/>
          <p:cNvSpPr/>
          <p:nvPr/>
        </p:nvSpPr>
        <p:spPr>
          <a:xfrm>
            <a:off x="4956048" y="3525012"/>
            <a:ext cx="365760" cy="36576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4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056" y="3584448"/>
            <a:ext cx="237744" cy="237744"/>
          </a:xfrm>
          <a:prstGeom prst="rect">
            <a:avLst/>
          </a:prstGeom>
        </p:spPr>
      </p:pic>
      <p:sp>
        <p:nvSpPr>
          <p:cNvPr id="44" name="Text 38"/>
          <p:cNvSpPr/>
          <p:nvPr/>
        </p:nvSpPr>
        <p:spPr>
          <a:xfrm>
            <a:off x="5413248" y="3520440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Share</a:t>
            </a:r>
            <a:endParaRPr lang="en-US" sz="1100" dirty="0"/>
          </a:p>
        </p:txBody>
      </p:sp>
      <p:sp>
        <p:nvSpPr>
          <p:cNvPr id="45" name="Text 39"/>
          <p:cNvSpPr/>
          <p:nvPr/>
        </p:nvSpPr>
        <p:spPr>
          <a:xfrm>
            <a:off x="5413248" y="3721608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QR code or email — let customers save to their phone</a:t>
            </a:r>
            <a:endParaRPr lang="en-US" sz="1000" dirty="0"/>
          </a:p>
        </p:txBody>
      </p:sp>
      <p:sp>
        <p:nvSpPr>
          <p:cNvPr id="46" name="Shape 40"/>
          <p:cNvSpPr/>
          <p:nvPr/>
        </p:nvSpPr>
        <p:spPr>
          <a:xfrm>
            <a:off x="384048" y="4041648"/>
            <a:ext cx="4297680" cy="502920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47" name="Shape 41"/>
          <p:cNvSpPr/>
          <p:nvPr/>
        </p:nvSpPr>
        <p:spPr>
          <a:xfrm>
            <a:off x="475488" y="4101084"/>
            <a:ext cx="365760" cy="36576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4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496" y="4160520"/>
            <a:ext cx="237744" cy="237744"/>
          </a:xfrm>
          <a:prstGeom prst="rect">
            <a:avLst/>
          </a:prstGeom>
        </p:spPr>
      </p:pic>
      <p:sp>
        <p:nvSpPr>
          <p:cNvPr id="49" name="Text 42"/>
          <p:cNvSpPr/>
          <p:nvPr/>
        </p:nvSpPr>
        <p:spPr>
          <a:xfrm>
            <a:off x="932688" y="4096512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Add to Bag</a:t>
            </a:r>
            <a:endParaRPr lang="en-US" sz="1100" dirty="0"/>
          </a:p>
        </p:txBody>
      </p:sp>
      <p:sp>
        <p:nvSpPr>
          <p:cNvPr id="50" name="Text 43"/>
          <p:cNvSpPr/>
          <p:nvPr/>
        </p:nvSpPr>
        <p:spPr>
          <a:xfrm>
            <a:off x="932688" y="4297680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Animates item into bag; size/quantity required first</a:t>
            </a:r>
            <a:endParaRPr lang="en-US" sz="1000" dirty="0"/>
          </a:p>
        </p:txBody>
      </p:sp>
      <p:sp>
        <p:nvSpPr>
          <p:cNvPr id="51" name="Shape 44"/>
          <p:cNvSpPr/>
          <p:nvPr/>
        </p:nvSpPr>
        <p:spPr>
          <a:xfrm>
            <a:off x="4864608" y="4041648"/>
            <a:ext cx="4297680" cy="502920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52" name="Shape 45"/>
          <p:cNvSpPr/>
          <p:nvPr/>
        </p:nvSpPr>
        <p:spPr>
          <a:xfrm>
            <a:off x="4956048" y="4101084"/>
            <a:ext cx="365760" cy="36576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5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056" y="4160520"/>
            <a:ext cx="237744" cy="237744"/>
          </a:xfrm>
          <a:prstGeom prst="rect">
            <a:avLst/>
          </a:prstGeom>
        </p:spPr>
      </p:pic>
      <p:sp>
        <p:nvSpPr>
          <p:cNvPr id="54" name="Text 46"/>
          <p:cNvSpPr/>
          <p:nvPr/>
        </p:nvSpPr>
        <p:spPr>
          <a:xfrm>
            <a:off x="5413248" y="4096512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Collections</a:t>
            </a:r>
            <a:endParaRPr lang="en-US" sz="1100" dirty="0"/>
          </a:p>
        </p:txBody>
      </p:sp>
      <p:sp>
        <p:nvSpPr>
          <p:cNvPr id="55" name="Text 47"/>
          <p:cNvSpPr/>
          <p:nvPr/>
        </p:nvSpPr>
        <p:spPr>
          <a:xfrm>
            <a:off x="5413248" y="4297680"/>
            <a:ext cx="36758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'See the collection' links to Master view of the full line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56032"/>
            <a:ext cx="1463040" cy="237744"/>
          </a:xfrm>
          <a:prstGeom prst="roundRect">
            <a:avLst>
              <a:gd name="adj" fmla="val 50000"/>
            </a:avLst>
          </a:prstGeom>
          <a:solidFill>
            <a:srgbClr val="E21A2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56032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MODULE 05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48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Bag, Coupons &amp; Checkout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21A2C"/>
                </a:solidFill>
              </a:rPr>
              <a:t>Bag Configurations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44752"/>
            <a:ext cx="393192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7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502920" y="1444752"/>
            <a:ext cx="45720" cy="53035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8" name="Text 6"/>
          <p:cNvSpPr/>
          <p:nvPr/>
        </p:nvSpPr>
        <p:spPr>
          <a:xfrm>
            <a:off x="621792" y="1517904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One-segment bag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21792" y="1719072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Customer's own items only. Single Checkout button.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2920" y="2066544"/>
            <a:ext cx="393192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02920" y="2066544"/>
            <a:ext cx="45720" cy="53035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2" name="Text 10"/>
          <p:cNvSpPr/>
          <p:nvPr/>
        </p:nvSpPr>
        <p:spPr>
          <a:xfrm>
            <a:off x="621792" y="2139696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Divided bag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21792" y="2340864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Customer bag + registry items. Each segment checks out separately.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02920" y="2688336"/>
            <a:ext cx="393192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02920" y="2688336"/>
            <a:ext cx="45720" cy="53035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16" name="Text 14"/>
          <p:cNvSpPr/>
          <p:nvPr/>
        </p:nvSpPr>
        <p:spPr>
          <a:xfrm>
            <a:off x="621792" y="276148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Associate logged in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1792" y="2962656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Suspend button appears alongside Checkout in each segment.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02920" y="3310128"/>
            <a:ext cx="3931920" cy="530352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7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920" y="3310128"/>
            <a:ext cx="45720" cy="530352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20" name="Text 18"/>
          <p:cNvSpPr/>
          <p:nvPr/>
        </p:nvSpPr>
        <p:spPr>
          <a:xfrm>
            <a:off x="621792" y="3383280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No-checkout mode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21792" y="358444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'Please see an associate' replaces Checkout — direct to you!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709160" y="1097280"/>
            <a:ext cx="4023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21A2C"/>
                </a:solidFill>
              </a:rPr>
              <a:t>Applying a Coupon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709160" y="1572768"/>
            <a:ext cx="274320" cy="27432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24" name="Text 22"/>
          <p:cNvSpPr/>
          <p:nvPr/>
        </p:nvSpPr>
        <p:spPr>
          <a:xfrm>
            <a:off x="4709160" y="15727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74920" y="157276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Tap Coupon button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176479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Appears in bag on kiosk or when associate is logged in on tablet.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709160" y="2194560"/>
            <a:ext cx="274320" cy="27432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28" name="Text 26"/>
          <p:cNvSpPr/>
          <p:nvPr/>
        </p:nvSpPr>
        <p:spPr>
          <a:xfrm>
            <a:off x="4709160" y="21945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074920" y="2194560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Scan or enter number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074920" y="238658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Customer scans barcode OR types coupon code manually.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4709160" y="2816352"/>
            <a:ext cx="274320" cy="27432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32" name="Text 30"/>
          <p:cNvSpPr/>
          <p:nvPr/>
        </p:nvSpPr>
        <p:spPr>
          <a:xfrm>
            <a:off x="4709160" y="28163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5074920" y="2816352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System validates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074920" y="300837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Matched → 'You Saved $X' shown in totals. One coupon per segment.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4709160" y="3438144"/>
            <a:ext cx="274320" cy="27432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36" name="Text 34"/>
          <p:cNvSpPr/>
          <p:nvPr/>
        </p:nvSpPr>
        <p:spPr>
          <a:xfrm>
            <a:off x="4709160" y="343814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5074920" y="3438144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Coupon doesn't match?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5074920" y="36301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App shows overlay: try again, continue without coupon, or see associate.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709160" y="4059936"/>
            <a:ext cx="274320" cy="274320"/>
          </a:xfrm>
          <a:prstGeom prst="ellipse">
            <a:avLst/>
          </a:prstGeom>
          <a:solidFill>
            <a:srgbClr val="E21A2C"/>
          </a:solidFill>
          <a:ln/>
        </p:spPr>
      </p:sp>
      <p:sp>
        <p:nvSpPr>
          <p:cNvPr id="40" name="Text 38"/>
          <p:cNvSpPr/>
          <p:nvPr/>
        </p:nvSpPr>
        <p:spPr>
          <a:xfrm>
            <a:off x="4709160" y="40599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5074920" y="4059936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Suspend to register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5074920" y="4251960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Your Suspend sends the coupon-adjusted total with the bag ID to POS.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80560" cy="5143500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" name="Shape 1"/>
          <p:cNvSpPr/>
          <p:nvPr/>
        </p:nvSpPr>
        <p:spPr>
          <a:xfrm>
            <a:off x="-731520" y="3200400"/>
            <a:ext cx="2743200" cy="2743200"/>
          </a:xfrm>
          <a:prstGeom prst="ellipse">
            <a:avLst/>
          </a:prstGeom>
          <a:solidFill>
            <a:srgbClr val="FFFFF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560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FFAAAA"/>
                </a:solidFill>
              </a:rPr>
              <a:t>MODULE 06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411480" y="47548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Favorites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11480" y="932688"/>
            <a:ext cx="3749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C8C8"/>
                </a:solidFill>
              </a:rPr>
              <a:t>Save &amp; share items customers love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11480" y="1261872"/>
            <a:ext cx="3749040" cy="585216"/>
          </a:xfrm>
          <a:prstGeom prst="rect">
            <a:avLst/>
          </a:prstGeom>
          <a:solidFill>
            <a:srgbClr val="CC1020"/>
          </a:solidFill>
          <a:ln/>
          <a:effectLst>
            <a:outerShdw sx="100000" sy="100000" kx="0" ky="0" algn="bl" rotWithShape="0" blurRad="38100" dist="12700" dir="81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530352" y="1335024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Heart button on PDP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30352" y="153619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C8C8"/>
                </a:solidFill>
              </a:rPr>
              <a:t>Tap the heart icon on any product slideshow to favorite it.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11480" y="1956816"/>
            <a:ext cx="3749040" cy="585216"/>
          </a:xfrm>
          <a:prstGeom prst="rect">
            <a:avLst/>
          </a:prstGeom>
          <a:solidFill>
            <a:srgbClr val="CC1020"/>
          </a:solidFill>
          <a:ln/>
          <a:effectLst>
            <a:outerShdw sx="100000" sy="100000" kx="0" ky="0" algn="bl" rotWithShape="0" blurRad="38100" dist="12700" dir="810000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530352" y="2029968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Nav icon turns red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30352" y="2231136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C8C8"/>
                </a:solidFill>
              </a:rPr>
              <a:t>Favorites counter in navbar activates — customer can see it.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11480" y="2651760"/>
            <a:ext cx="3749040" cy="585216"/>
          </a:xfrm>
          <a:prstGeom prst="rect">
            <a:avLst/>
          </a:prstGeom>
          <a:solidFill>
            <a:srgbClr val="CC1020"/>
          </a:solidFill>
          <a:ln/>
          <a:effectLst>
            <a:outerShdw sx="100000" sy="100000" kx="0" ky="0" algn="bl" rotWithShape="0" blurRad="38100" dist="12700" dir="81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530352" y="2724912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Share All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30352" y="2926080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C8C8"/>
                </a:solidFill>
              </a:rPr>
              <a:t>Tap Share All → select items → email or QR code to customer's phone.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11480" y="3346704"/>
            <a:ext cx="3749040" cy="585216"/>
          </a:xfrm>
          <a:prstGeom prst="rect">
            <a:avLst/>
          </a:prstGeom>
          <a:solidFill>
            <a:srgbClr val="CC1020"/>
          </a:solidFill>
          <a:ln/>
          <a:effectLst>
            <a:outerShdw sx="100000" sy="100000" kx="0" ky="0" algn="bl" rotWithShape="0" blurRad="38100" dist="12700" dir="8100000">
              <a:srgbClr val="00000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530352" y="3419856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Single item share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30352" y="3621024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C8C8"/>
                </a:solidFill>
              </a:rPr>
              <a:t>Share icon on individual item sends that product only via email.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11480" y="4041648"/>
            <a:ext cx="3749040" cy="585216"/>
          </a:xfrm>
          <a:prstGeom prst="rect">
            <a:avLst/>
          </a:prstGeom>
          <a:solidFill>
            <a:srgbClr val="CC1020"/>
          </a:solidFill>
          <a:ln/>
          <a:effectLst>
            <a:outerShdw sx="100000" sy="100000" kx="0" ky="0" algn="bl" rotWithShape="0" blurRad="38100" dist="12700" dir="8100000">
              <a:srgbClr val="000000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30352" y="4114800"/>
            <a:ext cx="3474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Remove items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30352" y="4315968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FFC8C8"/>
                </a:solidFill>
              </a:rPr>
              <a:t>Tap the X on any favorite or Remove All to clear the list.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4754880" y="2560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E21A2C"/>
                </a:solidFill>
              </a:rPr>
              <a:t>MODULE 07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754880" y="4754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Registry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4754880" y="93268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8C8C"/>
                </a:solidFill>
              </a:rPr>
              <a:t>Help customers find, browse &amp; buy from registries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754880" y="1261872"/>
            <a:ext cx="4023360" cy="585216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754880" y="1261872"/>
            <a:ext cx="45720" cy="585216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27" name="Text 25"/>
          <p:cNvSpPr/>
          <p:nvPr/>
        </p:nvSpPr>
        <p:spPr>
          <a:xfrm>
            <a:off x="4882896" y="1335024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Find Registry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882896" y="1536192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Tap Registry from nav → enter registrant name, event type, or date.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754880" y="1956816"/>
            <a:ext cx="4023360" cy="585216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4754880" y="1956816"/>
            <a:ext cx="45720" cy="585216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1" name="Text 29"/>
          <p:cNvSpPr/>
          <p:nvPr/>
        </p:nvSpPr>
        <p:spPr>
          <a:xfrm>
            <a:off x="4882896" y="2029968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Browse Guest View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4882896" y="2231136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Customers see items, availability, and can add directly to their bag.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754880" y="2651760"/>
            <a:ext cx="4023360" cy="585216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34" name="Shape 32"/>
          <p:cNvSpPr/>
          <p:nvPr/>
        </p:nvSpPr>
        <p:spPr>
          <a:xfrm>
            <a:off x="4754880" y="2651760"/>
            <a:ext cx="45720" cy="585216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5" name="Text 33"/>
          <p:cNvSpPr/>
          <p:nvPr/>
        </p:nvSpPr>
        <p:spPr>
          <a:xfrm>
            <a:off x="4882896" y="2724912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Bride/Owner View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4882896" y="2926080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Login required — manage, edit and update the registry list.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754880" y="3346704"/>
            <a:ext cx="4023360" cy="585216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754880" y="3346704"/>
            <a:ext cx="45720" cy="585216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9" name="Text 37"/>
          <p:cNvSpPr/>
          <p:nvPr/>
        </p:nvSpPr>
        <p:spPr>
          <a:xfrm>
            <a:off x="4882896" y="3419856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Scan to add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4882896" y="3621024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Use the QR/barcode scanner on kiosk to add scanned items to registry.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754880" y="4041648"/>
            <a:ext cx="4023360" cy="585216"/>
          </a:xfrm>
          <a:prstGeom prst="rect">
            <a:avLst/>
          </a:prstGeom>
          <a:solidFill>
            <a:srgbClr val="F7F6F4"/>
          </a:solidFill>
          <a:ln/>
          <a:effectLst>
            <a:outerShdw sx="100000" sy="100000" kx="0" ky="0" algn="bl" rotWithShape="0" blurRad="38100" dist="12700" dir="8100000">
              <a:srgbClr val="000000">
                <a:alpha val="6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4754880" y="4041648"/>
            <a:ext cx="45720" cy="585216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43" name="Text 41"/>
          <p:cNvSpPr/>
          <p:nvPr/>
        </p:nvSpPr>
        <p:spPr>
          <a:xfrm>
            <a:off x="4882896" y="4114800"/>
            <a:ext cx="3749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A1A1A"/>
                </a:solidFill>
              </a:rPr>
              <a:t>Print or email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4882896" y="4315968"/>
            <a:ext cx="3749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</a:rPr>
              <a:t>Registry can be printed at kiosk or emailed to the registrant.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463040" cy="237744"/>
          </a:xfrm>
          <a:prstGeom prst="roundRect">
            <a:avLst>
              <a:gd name="adj" fmla="val 50000"/>
            </a:avLst>
          </a:prstGeom>
          <a:solidFill>
            <a:srgbClr val="E21A2C"/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228600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MODULE 08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512064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1A1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Quick Reference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84048" y="1042416"/>
            <a:ext cx="2743200" cy="329184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6" name="Text 4"/>
          <p:cNvSpPr/>
          <p:nvPr/>
        </p:nvSpPr>
        <p:spPr>
          <a:xfrm>
            <a:off x="475488" y="1042416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Gestures &amp; Navigation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84048" y="1444752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475488" y="1508760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Swipe UP on menu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773936" y="1508760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Reveals Login &amp; Settings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84048" y="2011680"/>
            <a:ext cx="2743200" cy="475488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11" name="Text 9"/>
          <p:cNvSpPr/>
          <p:nvPr/>
        </p:nvSpPr>
        <p:spPr>
          <a:xfrm>
            <a:off x="475488" y="2075688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Tap Back arrow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1773936" y="2075688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Return to previous screen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84048" y="2578608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475488" y="2642616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Swipe PDP panels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773936" y="2642616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Description / Reviews / Likes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84048" y="3145536"/>
            <a:ext cx="2743200" cy="475488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17" name="Text 15"/>
          <p:cNvSpPr/>
          <p:nvPr/>
        </p:nvSpPr>
        <p:spPr>
          <a:xfrm>
            <a:off x="475488" y="3209544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Tap product image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1773936" y="3209544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Full-screen zoom view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84048" y="3712464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475488" y="3776472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Swipe preview strip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773936" y="3776472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See more than 5 product images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3328416" y="1042416"/>
            <a:ext cx="2743200" cy="329184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23" name="Text 21"/>
          <p:cNvSpPr/>
          <p:nvPr/>
        </p:nvSpPr>
        <p:spPr>
          <a:xfrm>
            <a:off x="3419856" y="1042416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Common Error States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328416" y="1444752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3419856" y="1508760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0 search results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4718304" y="1508760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Try keyword, UPC, or Web ID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3328416" y="2011680"/>
            <a:ext cx="2743200" cy="475488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28" name="Text 26"/>
          <p:cNvSpPr/>
          <p:nvPr/>
        </p:nvSpPr>
        <p:spPr>
          <a:xfrm>
            <a:off x="3419856" y="2075688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Invalid coupon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4718304" y="2075688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Continue without or see manager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328416" y="2578608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1" name="Text 29"/>
          <p:cNvSpPr/>
          <p:nvPr/>
        </p:nvSpPr>
        <p:spPr>
          <a:xfrm>
            <a:off x="3419856" y="2642616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Checkout error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4718304" y="2642616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Retry or cancel, call POS support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3328416" y="3145536"/>
            <a:ext cx="2743200" cy="475488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34" name="Text 32"/>
          <p:cNvSpPr/>
          <p:nvPr/>
        </p:nvSpPr>
        <p:spPr>
          <a:xfrm>
            <a:off x="3419856" y="3209544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Segment checked out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4718304" y="3209544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Toast fades — move to next segment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3328416" y="3712464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3419856" y="3776472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Kiosk reset timer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4718304" y="3776472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30 sec after checkout — wipes bag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6272784" y="1042416"/>
            <a:ext cx="2743200" cy="329184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40" name="Text 38"/>
          <p:cNvSpPr/>
          <p:nvPr/>
        </p:nvSpPr>
        <p:spPr>
          <a:xfrm>
            <a:off x="6364224" y="1042416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Associate Reminders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272784" y="1444752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6364224" y="1508760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Log in before selling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7662672" y="1508760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Commission attribution requires login</a:t>
            </a:r>
            <a:endParaRPr lang="en-US" sz="950" dirty="0"/>
          </a:p>
        </p:txBody>
      </p:sp>
      <p:sp>
        <p:nvSpPr>
          <p:cNvPr id="44" name="Shape 42"/>
          <p:cNvSpPr/>
          <p:nvPr/>
        </p:nvSpPr>
        <p:spPr>
          <a:xfrm>
            <a:off x="6272784" y="2011680"/>
            <a:ext cx="2743200" cy="475488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45" name="Text 43"/>
          <p:cNvSpPr/>
          <p:nvPr/>
        </p:nvSpPr>
        <p:spPr>
          <a:xfrm>
            <a:off x="6364224" y="2075688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Suspend, don't close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7662672" y="2075688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Bag ID transfers to register</a:t>
            </a:r>
            <a:endParaRPr lang="en-US" sz="950" dirty="0"/>
          </a:p>
        </p:txBody>
      </p:sp>
      <p:sp>
        <p:nvSpPr>
          <p:cNvPr id="47" name="Shape 45"/>
          <p:cNvSpPr/>
          <p:nvPr/>
        </p:nvSpPr>
        <p:spPr>
          <a:xfrm>
            <a:off x="6272784" y="2578608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6364224" y="2642616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Log out after session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7662672" y="2642616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Never leave credentials on kiosk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6272784" y="3145536"/>
            <a:ext cx="2743200" cy="475488"/>
          </a:xfrm>
          <a:prstGeom prst="rect">
            <a:avLst/>
          </a:prstGeom>
          <a:solidFill>
            <a:srgbClr val="F7F6F4"/>
          </a:solidFill>
          <a:ln/>
        </p:spPr>
      </p:sp>
      <p:sp>
        <p:nvSpPr>
          <p:cNvPr id="51" name="Text 49"/>
          <p:cNvSpPr/>
          <p:nvPr/>
        </p:nvSpPr>
        <p:spPr>
          <a:xfrm>
            <a:off x="6364224" y="3209544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One coupon per segment</a:t>
            </a:r>
            <a:endParaRPr lang="en-US" sz="950" dirty="0"/>
          </a:p>
        </p:txBody>
      </p:sp>
      <p:sp>
        <p:nvSpPr>
          <p:cNvPr id="52" name="Text 50"/>
          <p:cNvSpPr/>
          <p:nvPr/>
        </p:nvSpPr>
        <p:spPr>
          <a:xfrm>
            <a:off x="7662672" y="3209544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Transaction coupons re-enter on each</a:t>
            </a:r>
            <a:endParaRPr lang="en-US" sz="950" dirty="0"/>
          </a:p>
        </p:txBody>
      </p:sp>
      <p:sp>
        <p:nvSpPr>
          <p:cNvPr id="53" name="Shape 51"/>
          <p:cNvSpPr/>
          <p:nvPr/>
        </p:nvSpPr>
        <p:spPr>
          <a:xfrm>
            <a:off x="6272784" y="3712464"/>
            <a:ext cx="2743200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Text 52"/>
          <p:cNvSpPr/>
          <p:nvPr/>
        </p:nvSpPr>
        <p:spPr>
          <a:xfrm>
            <a:off x="6364224" y="3776472"/>
            <a:ext cx="12618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A1A1A"/>
                </a:solidFill>
              </a:rPr>
              <a:t>Need help?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7662672" y="3776472"/>
            <a:ext cx="1280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A5A5A"/>
                </a:solidFill>
              </a:rPr>
              <a:t>→ Settings &gt; Contact Store Support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384048" y="4754880"/>
            <a:ext cx="8375904" cy="237744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7" name="Text 55"/>
          <p:cNvSpPr/>
          <p:nvPr/>
        </p:nvSpPr>
        <p:spPr>
          <a:xfrm>
            <a:off x="502920" y="475488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</a:rPr>
              <a:t>Questions? Speak to your floor manager or reference the DiS Core Help Guide at your device's Settings screen.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0"/>
          </a:xfrm>
          <a:prstGeom prst="rect">
            <a:avLst/>
          </a:prstGeom>
          <a:solidFill>
            <a:srgbClr val="E21A2C"/>
          </a:solidFill>
          <a:ln/>
        </p:spPr>
      </p:sp>
      <p:sp>
        <p:nvSpPr>
          <p:cNvPr id="3" name="Shape 1"/>
          <p:cNvSpPr/>
          <p:nvPr/>
        </p:nvSpPr>
        <p:spPr>
          <a:xfrm>
            <a:off x="6583680" y="-914400"/>
            <a:ext cx="4114800" cy="41148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743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You're Ready.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C8C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help a customer.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38912" y="1920240"/>
            <a:ext cx="1956816" cy="2560320"/>
          </a:xfrm>
          <a:prstGeom prst="rect">
            <a:avLst/>
          </a:prstGeom>
          <a:solidFill>
            <a:srgbClr val="252525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2084832"/>
            <a:ext cx="1188720" cy="118872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704" y="2313432"/>
            <a:ext cx="713232" cy="7132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8912" y="3383280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Log in first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30352" y="3694176"/>
            <a:ext cx="1773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AAAA"/>
                </a:solidFill>
              </a:rPr>
              <a:t>Every sale starts with your Associate ID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615184" y="1920240"/>
            <a:ext cx="1956816" cy="2560320"/>
          </a:xfrm>
          <a:prstGeom prst="rect">
            <a:avLst/>
          </a:prstGeom>
          <a:solidFill>
            <a:srgbClr val="252525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2999232" y="2084832"/>
            <a:ext cx="1188720" cy="118872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976" y="2313432"/>
            <a:ext cx="713232" cy="7132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615184" y="3383280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Suspend to POS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2706624" y="3694176"/>
            <a:ext cx="1773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AAAA"/>
                </a:solidFill>
              </a:rPr>
              <a:t>Ensures your commission travels with the bag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4791456" y="1920240"/>
            <a:ext cx="1956816" cy="2560320"/>
          </a:xfrm>
          <a:prstGeom prst="rect">
            <a:avLst/>
          </a:prstGeom>
          <a:solidFill>
            <a:srgbClr val="252525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175504" y="2084832"/>
            <a:ext cx="1188720" cy="118872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8" y="2313432"/>
            <a:ext cx="713232" cy="7132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791456" y="3383280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Search 3 ways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4882896" y="3694176"/>
            <a:ext cx="1773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AAAA"/>
                </a:solidFill>
              </a:rPr>
              <a:t>Keyword · Web ID · UPC for any product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6967728" y="1920240"/>
            <a:ext cx="1956816" cy="2560320"/>
          </a:xfrm>
          <a:prstGeom prst="rect">
            <a:avLst/>
          </a:prstGeom>
          <a:solidFill>
            <a:srgbClr val="252525"/>
          </a:solidFill>
          <a:ln/>
          <a:effectLst>
            <a:outerShdw sx="100000" sy="100000" kx="0" ky="0" algn="bl" rotWithShape="0" blurRad="101600" dist="38100" dir="8100000">
              <a:srgbClr val="000000">
                <a:alpha val="30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7351776" y="2084832"/>
            <a:ext cx="1188720" cy="1188720"/>
          </a:xfrm>
          <a:prstGeom prst="ellipse">
            <a:avLst/>
          </a:prstGeom>
          <a:solidFill>
            <a:srgbClr val="E21A2C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2313432"/>
            <a:ext cx="713232" cy="7132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967728" y="3383280"/>
            <a:ext cx="19568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Registry &amp; Faves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7059168" y="3694176"/>
            <a:ext cx="17739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AAAAAA"/>
                </a:solidFill>
              </a:rPr>
              <a:t>Tools that turn browsers into buyers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457200" y="4846320"/>
            <a:ext cx="8229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555555"/>
                </a:solidFill>
              </a:rPr>
              <a:t>Macy's  ·  DiS Core Training  ·  v1.0  ·  Internal Use Only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Macy's DiS Core — Associate Training</dc:title>
  <dc:subject>PptxGenJS Presentation</dc:subject>
  <dc:creator>Macy's DiS Core Team</dc:creator>
  <cp:lastModifiedBy>Macy's DiS Core Team</cp:lastModifiedBy>
  <cp:revision>1</cp:revision>
  <dcterms:created xsi:type="dcterms:W3CDTF">2026-05-03T19:20:12Z</dcterms:created>
  <dcterms:modified xsi:type="dcterms:W3CDTF">2026-05-03T19:20:12Z</dcterms:modified>
</cp:coreProperties>
</file>